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06" r:id="rId2"/>
    <p:sldId id="280" r:id="rId3"/>
    <p:sldId id="307" r:id="rId4"/>
    <p:sldId id="308" r:id="rId5"/>
    <p:sldId id="283" r:id="rId6"/>
    <p:sldId id="264" r:id="rId7"/>
    <p:sldId id="265" r:id="rId8"/>
    <p:sldId id="266" r:id="rId9"/>
    <p:sldId id="315" r:id="rId10"/>
    <p:sldId id="300" r:id="rId11"/>
    <p:sldId id="312" r:id="rId12"/>
    <p:sldId id="311" r:id="rId13"/>
    <p:sldId id="310" r:id="rId14"/>
    <p:sldId id="288" r:id="rId15"/>
    <p:sldId id="295" r:id="rId16"/>
    <p:sldId id="305" r:id="rId17"/>
    <p:sldId id="316" r:id="rId18"/>
    <p:sldId id="318" r:id="rId19"/>
    <p:sldId id="293" r:id="rId20"/>
    <p:sldId id="319" r:id="rId21"/>
    <p:sldId id="317" r:id="rId22"/>
    <p:sldId id="294" r:id="rId23"/>
    <p:sldId id="314" r:id="rId24"/>
    <p:sldId id="304" r:id="rId25"/>
    <p:sldId id="313" r:id="rId26"/>
    <p:sldId id="258" r:id="rId27"/>
    <p:sldId id="270" r:id="rId28"/>
    <p:sldId id="257" r:id="rId29"/>
    <p:sldId id="259" r:id="rId30"/>
    <p:sldId id="260" r:id="rId31"/>
    <p:sldId id="261" r:id="rId32"/>
    <p:sldId id="262" r:id="rId33"/>
    <p:sldId id="263" r:id="rId34"/>
    <p:sldId id="28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843"/>
    <p:restoredTop sz="92632"/>
  </p:normalViewPr>
  <p:slideViewPr>
    <p:cSldViewPr snapToGrid="0" snapToObjects="1">
      <p:cViewPr varScale="1">
        <p:scale>
          <a:sx n="81" d="100"/>
          <a:sy n="81" d="100"/>
        </p:scale>
        <p:origin x="18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E4BCF-726D-6E4E-89BD-C3ABAEFF92DC}"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78B48-C4A9-6947-A623-0AA7F6F784F3}" type="slidenum">
              <a:rPr lang="en-US" smtClean="0"/>
              <a:t>‹#›</a:t>
            </a:fld>
            <a:endParaRPr lang="en-US"/>
          </a:p>
        </p:txBody>
      </p:sp>
    </p:spTree>
    <p:extLst>
      <p:ext uri="{BB962C8B-B14F-4D97-AF65-F5344CB8AC3E}">
        <p14:creationId xmlns:p14="http://schemas.microsoft.com/office/powerpoint/2010/main" val="2142024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10/11/19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10/11/19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10/11/19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10/11/19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a:t>Principles </a:t>
            </a:r>
            <a:r>
              <a:rPr lang="en-US"/>
              <a:t>in Leadership</a:t>
            </a:r>
            <a:endParaRPr lang="en-US" dirty="0"/>
          </a:p>
        </p:txBody>
      </p:sp>
      <p:sp>
        <p:nvSpPr>
          <p:cNvPr id="3" name="Subtitle 2"/>
          <p:cNvSpPr>
            <a:spLocks noGrp="1"/>
          </p:cNvSpPr>
          <p:nvPr>
            <p:ph type="subTitle" idx="1"/>
          </p:nvPr>
        </p:nvSpPr>
        <p:spPr/>
        <p:txBody>
          <a:bodyPr>
            <a:normAutofit/>
          </a:bodyPr>
          <a:lstStyle/>
          <a:p>
            <a:r>
              <a:rPr lang="en-US" sz="4800" dirty="0"/>
              <a:t>Mr. Rolfe</a:t>
            </a:r>
          </a:p>
        </p:txBody>
      </p:sp>
    </p:spTree>
    <p:extLst>
      <p:ext uri="{BB962C8B-B14F-4D97-AF65-F5344CB8AC3E}">
        <p14:creationId xmlns:p14="http://schemas.microsoft.com/office/powerpoint/2010/main" val="2078971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 for Team Projects   </a:t>
            </a:r>
            <a:r>
              <a:rPr lang="en-US" i="1" dirty="0">
                <a:solidFill>
                  <a:srgbClr val="FFC000"/>
                </a:solidFill>
              </a:rPr>
              <a:t>BEAVER</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Team 1:  Carrie, Harry, Mitch, Jennifer (1112) and Alina</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2:  Vivian, Wyatt, Sherry, Naomi and Vicky</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3:  Irene, Russell, Aimee, Bob and Catherine</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4:  Jackson, Vincent, Zoey, Monica, Tina and Wendy</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5:  Aurora, Molly, Ernest, Cathy and Addy</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6:  Alice, Julian, Wesley, Claire and Jennifer (2328)</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7:  Sid, Sonya, Ashlyn, Wanda and Shirley</a:t>
            </a:r>
          </a:p>
        </p:txBody>
      </p:sp>
    </p:spTree>
    <p:extLst>
      <p:ext uri="{BB962C8B-B14F-4D97-AF65-F5344CB8AC3E}">
        <p14:creationId xmlns:p14="http://schemas.microsoft.com/office/powerpoint/2010/main" val="27760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 for Team Projects   </a:t>
            </a:r>
            <a:r>
              <a:rPr lang="en-US" i="1" dirty="0">
                <a:solidFill>
                  <a:srgbClr val="FFC000"/>
                </a:solidFill>
              </a:rPr>
              <a:t>MOOSE</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Team 1:  Sarah, Harold, William, Leticia and Elijah</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2:  Melanie, Johnson, Victor, Christine and Jack</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3:  Jacob, Elisa, Minnie, Connor and Thomas</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4:  Irene, </a:t>
            </a:r>
            <a:r>
              <a:rPr lang="en-US" dirty="0" err="1"/>
              <a:t>Eligah</a:t>
            </a:r>
            <a:r>
              <a:rPr lang="en-US" dirty="0"/>
              <a:t>, Quincy, Andrea and Jonas</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5:  Eva, Lydia, Ray, Lainey, Heath and Rob</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6:  Cecilia, Frank, Mark , Rebecca and Louie</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7:  Warren, Lucas, Jeremy, Vivian and Hunter</a:t>
            </a:r>
          </a:p>
        </p:txBody>
      </p:sp>
    </p:spTree>
    <p:extLst>
      <p:ext uri="{BB962C8B-B14F-4D97-AF65-F5344CB8AC3E}">
        <p14:creationId xmlns:p14="http://schemas.microsoft.com/office/powerpoint/2010/main" val="132395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 for Team Projects   </a:t>
            </a:r>
            <a:r>
              <a:rPr lang="en-US" i="1" dirty="0">
                <a:solidFill>
                  <a:srgbClr val="FFC000"/>
                </a:solidFill>
              </a:rPr>
              <a:t>RACCOON</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Team 1:  Scott, Zoey, Vera (2809), Chris (1204) and April</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2:  Alan, Sam, Carol, Ezra and Monica</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3:  Christina, Oran, George, Irene and Simon</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4:  Tom, Kate, Betty, Marshall and Chris (3325)</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5:  Coco, Percy, William, Vera (2687), Howard and Mike</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6:  Vicky, Shawn, Jason, Sophia and Catherine</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7:  Andrea, Arthur, Alina, Albert, Hanson and Ricky</a:t>
            </a:r>
          </a:p>
        </p:txBody>
      </p:sp>
    </p:spTree>
    <p:extLst>
      <p:ext uri="{BB962C8B-B14F-4D97-AF65-F5344CB8AC3E}">
        <p14:creationId xmlns:p14="http://schemas.microsoft.com/office/powerpoint/2010/main" val="1987845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 for Team Projects   </a:t>
            </a:r>
            <a:r>
              <a:rPr lang="en-US" i="1" dirty="0">
                <a:solidFill>
                  <a:srgbClr val="FFC000"/>
                </a:solidFill>
              </a:rPr>
              <a:t>SQUIRREL</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Team 1:  Ada, Simon, Oliver, </a:t>
            </a:r>
            <a:r>
              <a:rPr lang="en-US" dirty="0" err="1"/>
              <a:t>Alistare</a:t>
            </a:r>
            <a:r>
              <a:rPr lang="en-US" dirty="0"/>
              <a:t> and Heidi</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2:  Stanley, Thomas, Emma, Sophia and Derek</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3:  Johnny, Pepper, Eric, Jason and Naomi</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4:  Philip, Zoe, Iesha, Finlay and Frank</a:t>
            </a:r>
          </a:p>
          <a:p>
            <a:pPr marL="0" marR="0" lvl="0" indent="0" defTabSz="914400" eaLnBrk="1" fontAlgn="auto" latinLnBrk="0" hangingPunct="1">
              <a:lnSpc>
                <a:spcPct val="100000"/>
              </a:lnSpc>
              <a:spcBef>
                <a:spcPts val="0"/>
              </a:spcBef>
              <a:spcAft>
                <a:spcPts val="0"/>
              </a:spcAft>
              <a:buClrTx/>
              <a:buSzTx/>
              <a:buFontTx/>
              <a:buNone/>
              <a:tabLst/>
              <a:defRPr/>
            </a:pPr>
            <a:r>
              <a:rPr lang="en-US" dirty="0"/>
              <a:t> Team 5:  Marc-Andre, Arthur, Nicki, Rick and Kenny</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6:  Barry, James, Jack, Monica and Caesar</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7:  Felicia, Joey, Richard, Bill and Bruce</a:t>
            </a:r>
          </a:p>
        </p:txBody>
      </p:sp>
    </p:spTree>
    <p:extLst>
      <p:ext uri="{BB962C8B-B14F-4D97-AF65-F5344CB8AC3E}">
        <p14:creationId xmlns:p14="http://schemas.microsoft.com/office/powerpoint/2010/main" val="202123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Project #</a:t>
            </a:r>
            <a:r>
              <a:rPr lang="en-US"/>
              <a:t>1 – Canteen Menus</a:t>
            </a:r>
            <a:endParaRPr lang="en-US" dirty="0"/>
          </a:p>
        </p:txBody>
      </p:sp>
      <p:sp>
        <p:nvSpPr>
          <p:cNvPr id="3" name="Content Placeholder 2"/>
          <p:cNvSpPr>
            <a:spLocks noGrp="1"/>
          </p:cNvSpPr>
          <p:nvPr>
            <p:ph idx="1"/>
          </p:nvPr>
        </p:nvSpPr>
        <p:spPr>
          <a:xfrm>
            <a:off x="1120000" y="1825624"/>
            <a:ext cx="10233800" cy="4858955"/>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Your team will be given a window of one of the canteens and you will be responsible to make a menu for that window, following the format of the menu you are given.  The menu must include:</a:t>
            </a:r>
          </a:p>
          <a:p>
            <a:pPr marL="0" marR="0" lvl="0" indent="0" defTabSz="914400" eaLnBrk="1" fontAlgn="auto" latinLnBrk="0" hangingPunct="1">
              <a:lnSpc>
                <a:spcPct val="100000"/>
              </a:lnSpc>
              <a:spcBef>
                <a:spcPts val="0"/>
              </a:spcBef>
              <a:spcAft>
                <a:spcPts val="0"/>
              </a:spcAft>
              <a:buClrTx/>
              <a:buSzTx/>
              <a:buFontTx/>
              <a:buNone/>
              <a:tabLst/>
              <a:defRPr/>
            </a:pPr>
            <a:r>
              <a:rPr lang="en-US" dirty="0"/>
              <a:t>	1. The name of the dish in Chinese</a:t>
            </a:r>
          </a:p>
          <a:p>
            <a:pPr marL="0" marR="0" lvl="0" indent="0" defTabSz="914400" eaLnBrk="1" fontAlgn="auto" latinLnBrk="0" hangingPunct="1">
              <a:lnSpc>
                <a:spcPct val="100000"/>
              </a:lnSpc>
              <a:spcBef>
                <a:spcPts val="0"/>
              </a:spcBef>
              <a:spcAft>
                <a:spcPts val="0"/>
              </a:spcAft>
              <a:buClrTx/>
              <a:buSzTx/>
              <a:buFontTx/>
              <a:buNone/>
              <a:tabLst/>
              <a:defRPr/>
            </a:pPr>
            <a:r>
              <a:rPr lang="en-US" dirty="0"/>
              <a:t>	2. The name of the dish in pinyin</a:t>
            </a:r>
          </a:p>
          <a:p>
            <a:pPr marL="0" marR="0" lvl="0" indent="0" defTabSz="914400" eaLnBrk="1" fontAlgn="auto" latinLnBrk="0" hangingPunct="1">
              <a:lnSpc>
                <a:spcPct val="100000"/>
              </a:lnSpc>
              <a:spcBef>
                <a:spcPts val="0"/>
              </a:spcBef>
              <a:spcAft>
                <a:spcPts val="0"/>
              </a:spcAft>
              <a:buClrTx/>
              <a:buSzTx/>
              <a:buFontTx/>
              <a:buNone/>
              <a:tabLst/>
              <a:defRPr/>
            </a:pPr>
            <a:r>
              <a:rPr lang="en-US" dirty="0"/>
              <a:t>	3. The name of the dish in English</a:t>
            </a:r>
          </a:p>
          <a:p>
            <a:pPr marL="0" marR="0" lvl="0" indent="0" defTabSz="914400" eaLnBrk="1" fontAlgn="auto" latinLnBrk="0" hangingPunct="1">
              <a:lnSpc>
                <a:spcPct val="100000"/>
              </a:lnSpc>
              <a:spcBef>
                <a:spcPts val="0"/>
              </a:spcBef>
              <a:spcAft>
                <a:spcPts val="0"/>
              </a:spcAft>
              <a:buClrTx/>
              <a:buSzTx/>
              <a:buFontTx/>
              <a:buNone/>
              <a:tabLst/>
              <a:defRPr/>
            </a:pPr>
            <a:endParaRPr lang="en-US" sz="1100" dirty="0"/>
          </a:p>
          <a:p>
            <a:pPr marL="0" marR="0" lvl="0" indent="0" defTabSz="914400" eaLnBrk="1" fontAlgn="auto" latinLnBrk="0" hangingPunct="1">
              <a:lnSpc>
                <a:spcPct val="100000"/>
              </a:lnSpc>
              <a:spcBef>
                <a:spcPts val="0"/>
              </a:spcBef>
              <a:spcAft>
                <a:spcPts val="0"/>
              </a:spcAft>
              <a:buClrTx/>
              <a:buSzTx/>
              <a:buFontTx/>
              <a:buNone/>
              <a:tabLst/>
              <a:defRPr/>
            </a:pPr>
            <a:r>
              <a:rPr lang="en-US" u="sng" dirty="0"/>
              <a:t>Your group must begin by choosing a leader for the project</a:t>
            </a:r>
            <a:r>
              <a:rPr lang="en-US" dirty="0"/>
              <a:t>.  Remember that ALL of you will lead one project this semester.  After you have been assigned your Canteen windows, get in your teams for the next five minutes and discuss ideas about how you will accomplish the task.</a:t>
            </a:r>
          </a:p>
          <a:p>
            <a:pPr marL="0" marR="0" lvl="0" indent="0" defTabSz="914400" eaLnBrk="1" fontAlgn="auto" latinLnBrk="0" hangingPunct="1">
              <a:lnSpc>
                <a:spcPct val="100000"/>
              </a:lnSpc>
              <a:spcBef>
                <a:spcPts val="0"/>
              </a:spcBef>
              <a:spcAft>
                <a:spcPts val="0"/>
              </a:spcAft>
              <a:buClrTx/>
              <a:buSzTx/>
              <a:buFontTx/>
              <a:buNone/>
              <a:tabLst/>
              <a:defRPr/>
            </a:pPr>
            <a:endParaRPr lang="en-US" sz="1300" dirty="0"/>
          </a:p>
          <a:p>
            <a:pPr marL="0" lvl="0" indent="0">
              <a:lnSpc>
                <a:spcPct val="100000"/>
              </a:lnSpc>
              <a:spcBef>
                <a:spcPts val="0"/>
              </a:spcBef>
              <a:buNone/>
              <a:defRPr/>
            </a:pPr>
            <a:r>
              <a:rPr lang="en-US" b="1" i="1" dirty="0">
                <a:solidFill>
                  <a:srgbClr val="FFC000"/>
                </a:solidFill>
              </a:rPr>
              <a:t>Your team has two weeks to complete this project!!</a:t>
            </a:r>
            <a:r>
              <a:rPr lang="en-US" b="1" dirty="0">
                <a:solidFill>
                  <a:srgbClr val="FFC000"/>
                </a:solidFill>
              </a:rPr>
              <a:t>  </a:t>
            </a:r>
            <a:r>
              <a:rPr lang="en-US" dirty="0">
                <a:solidFill>
                  <a:srgbClr val="FFC000"/>
                </a:solidFill>
              </a:rPr>
              <a:t>The menu will need to be turned in as a Word document file, and as a printed version.</a:t>
            </a:r>
          </a:p>
        </p:txBody>
      </p:sp>
    </p:spTree>
    <p:extLst>
      <p:ext uri="{BB962C8B-B14F-4D97-AF65-F5344CB8AC3E}">
        <p14:creationId xmlns:p14="http://schemas.microsoft.com/office/powerpoint/2010/main" val="1436030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Menu Format</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208" r="4208"/>
          <a:stretch/>
        </p:blipFill>
        <p:spPr>
          <a:xfrm>
            <a:off x="6526933" y="342900"/>
            <a:ext cx="4327488" cy="6156960"/>
          </a:xfrm>
          <a:prstGeom prst="rect">
            <a:avLst/>
          </a:prstGeom>
          <a:solidFill>
            <a:schemeClr val="tx1"/>
          </a:solidFill>
        </p:spPr>
      </p:pic>
      <p:sp>
        <p:nvSpPr>
          <p:cNvPr id="12" name="TextBox 11"/>
          <p:cNvSpPr txBox="1"/>
          <p:nvPr/>
        </p:nvSpPr>
        <p:spPr>
          <a:xfrm>
            <a:off x="1150883" y="2017986"/>
            <a:ext cx="5202620" cy="3539430"/>
          </a:xfrm>
          <a:prstGeom prst="rect">
            <a:avLst/>
          </a:prstGeom>
          <a:noFill/>
        </p:spPr>
        <p:txBody>
          <a:bodyPr wrap="square" rtlCol="0">
            <a:spAutoFit/>
          </a:bodyPr>
          <a:lstStyle/>
          <a:p>
            <a:r>
              <a:rPr lang="en-US" sz="2800" dirty="0"/>
              <a:t>The window number should be centered at the top.  Each item of the menu must have the Chinese name, the Chinese name in pinyin and the English name describing the item.  The layout should be in columns, with section headings  when necessary. </a:t>
            </a:r>
          </a:p>
        </p:txBody>
      </p:sp>
    </p:spTree>
    <p:extLst>
      <p:ext uri="{BB962C8B-B14F-4D97-AF65-F5344CB8AC3E}">
        <p14:creationId xmlns:p14="http://schemas.microsoft.com/office/powerpoint/2010/main" val="198296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Team Project #1 assignments </a:t>
            </a:r>
            <a:r>
              <a:rPr lang="en-US" i="1" dirty="0">
                <a:solidFill>
                  <a:srgbClr val="FFC000"/>
                </a:solidFill>
              </a:rPr>
              <a:t>BEAVER </a:t>
            </a:r>
          </a:p>
        </p:txBody>
      </p:sp>
      <p:sp>
        <p:nvSpPr>
          <p:cNvPr id="3" name="Content Placeholder 2"/>
          <p:cNvSpPr>
            <a:spLocks noGrp="1"/>
          </p:cNvSpPr>
          <p:nvPr>
            <p:ph idx="1"/>
          </p:nvPr>
        </p:nvSpPr>
        <p:spPr>
          <a:xfrm>
            <a:off x="1120000" y="1825624"/>
            <a:ext cx="10233800" cy="4667251"/>
          </a:xfrm>
        </p:spPr>
        <p:txBody>
          <a:bodyPr>
            <a:normAutofit fontScale="92500" lnSpcReduction="20000"/>
          </a:bodyPr>
          <a:lstStyle/>
          <a:p>
            <a:pPr marL="0" lvl="0" indent="0">
              <a:lnSpc>
                <a:spcPct val="100000"/>
              </a:lnSpc>
              <a:spcBef>
                <a:spcPts val="0"/>
              </a:spcBef>
              <a:buNone/>
              <a:defRPr/>
            </a:pPr>
            <a:r>
              <a:rPr lang="en-US" dirty="0"/>
              <a:t>Team 1 – </a:t>
            </a:r>
            <a:r>
              <a:rPr lang="en-US" b="1" dirty="0">
                <a:solidFill>
                  <a:srgbClr val="FFC000"/>
                </a:solidFill>
              </a:rPr>
              <a:t>window 1 (North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solidFill>
                  <a:schemeClr val="tx1"/>
                </a:solidFill>
              </a:rPr>
              <a:t>Team 2 – </a:t>
            </a:r>
            <a:r>
              <a:rPr lang="en-US" b="1" dirty="0">
                <a:solidFill>
                  <a:srgbClr val="FFC000"/>
                </a:solidFill>
              </a:rPr>
              <a:t>window 4 (North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t>Team 3 – </a:t>
            </a:r>
            <a:r>
              <a:rPr lang="en-US" b="1" dirty="0">
                <a:solidFill>
                  <a:srgbClr val="FFC000"/>
                </a:solidFill>
              </a:rPr>
              <a:t>window 5 (North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solidFill>
                  <a:schemeClr val="tx1"/>
                </a:solidFill>
              </a:rPr>
              <a:t>Team 4 – </a:t>
            </a:r>
            <a:r>
              <a:rPr lang="en-US" b="1" dirty="0">
                <a:solidFill>
                  <a:srgbClr val="FFC000"/>
                </a:solidFill>
              </a:rPr>
              <a:t>window 6 (North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solidFill>
                  <a:schemeClr val="tx1"/>
                </a:solidFill>
              </a:rPr>
              <a:t>Team 5 – </a:t>
            </a:r>
            <a:r>
              <a:rPr lang="en-US" b="1" dirty="0">
                <a:solidFill>
                  <a:srgbClr val="FFC000"/>
                </a:solidFill>
              </a:rPr>
              <a:t>counter with drinks (North Canteen 3</a:t>
            </a:r>
            <a:r>
              <a:rPr lang="en-US" b="1" baseline="30000" dirty="0">
                <a:solidFill>
                  <a:srgbClr val="FFC000"/>
                </a:solidFill>
              </a:rPr>
              <a:t>rd</a:t>
            </a:r>
            <a:r>
              <a:rPr lang="en-US" b="1" dirty="0">
                <a:solidFill>
                  <a:srgbClr val="FFC000"/>
                </a:solidFill>
              </a:rPr>
              <a:t> Floor)</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6 – </a:t>
            </a:r>
            <a:r>
              <a:rPr lang="en-US" b="1" dirty="0">
                <a:solidFill>
                  <a:srgbClr val="FFC000"/>
                </a:solidFill>
              </a:rPr>
              <a:t>window 3 (South Canteen 3</a:t>
            </a:r>
            <a:r>
              <a:rPr lang="en-US" b="1" baseline="30000" dirty="0">
                <a:solidFill>
                  <a:srgbClr val="FFC000"/>
                </a:solidFill>
              </a:rPr>
              <a:t>rd</a:t>
            </a:r>
            <a:r>
              <a:rPr lang="en-US" b="1" dirty="0">
                <a:solidFill>
                  <a:srgbClr val="FFC000"/>
                </a:solidFill>
              </a:rPr>
              <a:t> Floor)</a:t>
            </a:r>
          </a:p>
          <a:p>
            <a:pPr marL="0" marR="0" lvl="0" indent="0" defTabSz="914400" eaLnBrk="1" fontAlgn="auto" latinLnBrk="0" hangingPunct="1">
              <a:lnSpc>
                <a:spcPct val="100000"/>
              </a:lnSpc>
              <a:spcBef>
                <a:spcPts val="0"/>
              </a:spcBef>
              <a:spcAft>
                <a:spcPts val="0"/>
              </a:spcAft>
              <a:buClrTx/>
              <a:buSzTx/>
              <a:buFontTx/>
              <a:buNone/>
              <a:tabLst/>
              <a:defRPr/>
            </a:pPr>
            <a:r>
              <a:rPr lang="en-US" dirty="0"/>
              <a:t>Team 7 – </a:t>
            </a:r>
            <a:r>
              <a:rPr lang="en-US" b="1" dirty="0">
                <a:solidFill>
                  <a:srgbClr val="FFC000"/>
                </a:solidFill>
              </a:rPr>
              <a:t>window 4 (South Canteen 3</a:t>
            </a:r>
            <a:r>
              <a:rPr lang="en-US" b="1" baseline="30000" dirty="0">
                <a:solidFill>
                  <a:srgbClr val="FFC000"/>
                </a:solidFill>
              </a:rPr>
              <a:t>rd</a:t>
            </a:r>
            <a:r>
              <a:rPr lang="en-US" b="1" dirty="0">
                <a:solidFill>
                  <a:srgbClr val="FFC000"/>
                </a:solidFill>
              </a:rPr>
              <a:t> Floor)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rgbClr val="FFC000"/>
              </a:solidFill>
            </a:endParaRPr>
          </a:p>
          <a:p>
            <a:pPr marL="0" lvl="0" indent="0">
              <a:lnSpc>
                <a:spcPct val="100000"/>
              </a:lnSpc>
              <a:spcBef>
                <a:spcPts val="0"/>
              </a:spcBef>
              <a:buNone/>
              <a:defRPr/>
            </a:pPr>
            <a:r>
              <a:rPr lang="en-US" dirty="0">
                <a:solidFill>
                  <a:schemeClr val="tx1"/>
                </a:solidFill>
              </a:rPr>
              <a:t>All windows are on the third floor of the North or South Canteens.  Some of the menus for the windows have changed.  If they already have menus, you need to compare the English menu from last year and make sure that it is completely accurate.  If it is not, then you must make the changes so that it is correctly updated. Remember that these menus are for international students and foreign teachers.</a:t>
            </a:r>
          </a:p>
        </p:txBody>
      </p:sp>
    </p:spTree>
    <p:extLst>
      <p:ext uri="{BB962C8B-B14F-4D97-AF65-F5344CB8AC3E}">
        <p14:creationId xmlns:p14="http://schemas.microsoft.com/office/powerpoint/2010/main" val="40776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Team Project #1 – Student Store Menus</a:t>
            </a:r>
          </a:p>
        </p:txBody>
      </p:sp>
      <p:sp>
        <p:nvSpPr>
          <p:cNvPr id="3" name="Content Placeholder 2"/>
          <p:cNvSpPr>
            <a:spLocks noGrp="1"/>
          </p:cNvSpPr>
          <p:nvPr>
            <p:ph idx="1"/>
          </p:nvPr>
        </p:nvSpPr>
        <p:spPr>
          <a:xfrm>
            <a:off x="1120000" y="1825624"/>
            <a:ext cx="10233800" cy="4858955"/>
          </a:xfrm>
        </p:spPr>
        <p:txBody>
          <a:bodyPr>
            <a:normAutofit fontScale="9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Your team will be given one of the food stores along the back of the Student Store in the basement and you will be responsible to make a menu for that store, following the format of the menu you are given.  The menu must include:</a:t>
            </a:r>
          </a:p>
          <a:p>
            <a:pPr marL="0" marR="0" lvl="0" indent="0" defTabSz="914400" eaLnBrk="1" fontAlgn="auto" latinLnBrk="0" hangingPunct="1">
              <a:lnSpc>
                <a:spcPct val="100000"/>
              </a:lnSpc>
              <a:spcBef>
                <a:spcPts val="0"/>
              </a:spcBef>
              <a:spcAft>
                <a:spcPts val="0"/>
              </a:spcAft>
              <a:buClrTx/>
              <a:buSzTx/>
              <a:buFontTx/>
              <a:buNone/>
              <a:tabLst/>
              <a:defRPr/>
            </a:pPr>
            <a:r>
              <a:rPr lang="en-US" dirty="0"/>
              <a:t>	1. The name of the dish in Chinese</a:t>
            </a:r>
          </a:p>
          <a:p>
            <a:pPr marL="0" marR="0" lvl="0" indent="0" defTabSz="914400" eaLnBrk="1" fontAlgn="auto" latinLnBrk="0" hangingPunct="1">
              <a:lnSpc>
                <a:spcPct val="100000"/>
              </a:lnSpc>
              <a:spcBef>
                <a:spcPts val="0"/>
              </a:spcBef>
              <a:spcAft>
                <a:spcPts val="0"/>
              </a:spcAft>
              <a:buClrTx/>
              <a:buSzTx/>
              <a:buFontTx/>
              <a:buNone/>
              <a:tabLst/>
              <a:defRPr/>
            </a:pPr>
            <a:r>
              <a:rPr lang="en-US" dirty="0"/>
              <a:t>	2. The name of the dish in pinyin</a:t>
            </a:r>
          </a:p>
          <a:p>
            <a:pPr marL="0" marR="0" lvl="0" indent="0" defTabSz="914400" eaLnBrk="1" fontAlgn="auto" latinLnBrk="0" hangingPunct="1">
              <a:lnSpc>
                <a:spcPct val="100000"/>
              </a:lnSpc>
              <a:spcBef>
                <a:spcPts val="0"/>
              </a:spcBef>
              <a:spcAft>
                <a:spcPts val="0"/>
              </a:spcAft>
              <a:buClrTx/>
              <a:buSzTx/>
              <a:buFontTx/>
              <a:buNone/>
              <a:tabLst/>
              <a:defRPr/>
            </a:pPr>
            <a:r>
              <a:rPr lang="en-US" dirty="0"/>
              <a:t>	3. The name of the dish in English</a:t>
            </a:r>
          </a:p>
          <a:p>
            <a:pPr marL="0" marR="0" lvl="0" indent="0" defTabSz="914400" eaLnBrk="1" fontAlgn="auto" latinLnBrk="0" hangingPunct="1">
              <a:lnSpc>
                <a:spcPct val="100000"/>
              </a:lnSpc>
              <a:spcBef>
                <a:spcPts val="0"/>
              </a:spcBef>
              <a:spcAft>
                <a:spcPts val="0"/>
              </a:spcAft>
              <a:buClrTx/>
              <a:buSzTx/>
              <a:buFontTx/>
              <a:buNone/>
              <a:tabLst/>
              <a:defRPr/>
            </a:pPr>
            <a:endParaRPr lang="en-US" sz="1100" dirty="0"/>
          </a:p>
          <a:p>
            <a:pPr marL="0" marR="0" lvl="0" indent="0" defTabSz="914400" eaLnBrk="1" fontAlgn="auto" latinLnBrk="0" hangingPunct="1">
              <a:lnSpc>
                <a:spcPct val="100000"/>
              </a:lnSpc>
              <a:spcBef>
                <a:spcPts val="0"/>
              </a:spcBef>
              <a:spcAft>
                <a:spcPts val="0"/>
              </a:spcAft>
              <a:buClrTx/>
              <a:buSzTx/>
              <a:buFontTx/>
              <a:buNone/>
              <a:tabLst/>
              <a:defRPr/>
            </a:pPr>
            <a:r>
              <a:rPr lang="en-US" u="sng" dirty="0"/>
              <a:t>Your group must begin by choosing a leader for the project</a:t>
            </a:r>
            <a:r>
              <a:rPr lang="en-US" dirty="0"/>
              <a:t>.  Remember that ALL of you will lead one project this semester.  After you have been assigned your food store, get in your teams for the next five minutes and discuss ideas about how you will accomplish the task.</a:t>
            </a:r>
          </a:p>
          <a:p>
            <a:pPr marL="0" marR="0" lvl="0" indent="0" defTabSz="914400" eaLnBrk="1" fontAlgn="auto" latinLnBrk="0" hangingPunct="1">
              <a:lnSpc>
                <a:spcPct val="100000"/>
              </a:lnSpc>
              <a:spcBef>
                <a:spcPts val="0"/>
              </a:spcBef>
              <a:spcAft>
                <a:spcPts val="0"/>
              </a:spcAft>
              <a:buClrTx/>
              <a:buSzTx/>
              <a:buFontTx/>
              <a:buNone/>
              <a:tabLst/>
              <a:defRPr/>
            </a:pPr>
            <a:endParaRPr lang="en-US" sz="1300" dirty="0"/>
          </a:p>
          <a:p>
            <a:pPr marL="0" lvl="0" indent="0">
              <a:lnSpc>
                <a:spcPct val="100000"/>
              </a:lnSpc>
              <a:spcBef>
                <a:spcPts val="0"/>
              </a:spcBef>
              <a:buNone/>
              <a:defRPr/>
            </a:pPr>
            <a:r>
              <a:rPr lang="en-US" b="1" i="1" dirty="0">
                <a:solidFill>
                  <a:srgbClr val="FFC000"/>
                </a:solidFill>
              </a:rPr>
              <a:t>Your team has two weeks to complete this project!!</a:t>
            </a:r>
            <a:r>
              <a:rPr lang="en-US" b="1" dirty="0">
                <a:solidFill>
                  <a:srgbClr val="FFC000"/>
                </a:solidFill>
              </a:rPr>
              <a:t>  </a:t>
            </a:r>
            <a:r>
              <a:rPr lang="en-US" dirty="0">
                <a:solidFill>
                  <a:srgbClr val="FFC000"/>
                </a:solidFill>
              </a:rPr>
              <a:t>The menu will need to be turned in as a Word document file, and as a printed version.</a:t>
            </a:r>
          </a:p>
        </p:txBody>
      </p:sp>
    </p:spTree>
    <p:extLst>
      <p:ext uri="{BB962C8B-B14F-4D97-AF65-F5344CB8AC3E}">
        <p14:creationId xmlns:p14="http://schemas.microsoft.com/office/powerpoint/2010/main" val="3962133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Menu Format</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208" r="4208"/>
          <a:stretch/>
        </p:blipFill>
        <p:spPr>
          <a:xfrm>
            <a:off x="6526933" y="342900"/>
            <a:ext cx="4327488" cy="6156960"/>
          </a:xfrm>
          <a:prstGeom prst="rect">
            <a:avLst/>
          </a:prstGeom>
          <a:solidFill>
            <a:schemeClr val="tx1"/>
          </a:solidFill>
        </p:spPr>
      </p:pic>
      <p:sp>
        <p:nvSpPr>
          <p:cNvPr id="12" name="TextBox 11"/>
          <p:cNvSpPr txBox="1"/>
          <p:nvPr/>
        </p:nvSpPr>
        <p:spPr>
          <a:xfrm>
            <a:off x="1150883" y="2017986"/>
            <a:ext cx="5202620" cy="3539430"/>
          </a:xfrm>
          <a:prstGeom prst="rect">
            <a:avLst/>
          </a:prstGeom>
          <a:noFill/>
        </p:spPr>
        <p:txBody>
          <a:bodyPr wrap="square" rtlCol="0">
            <a:spAutoFit/>
          </a:bodyPr>
          <a:lstStyle/>
          <a:p>
            <a:r>
              <a:rPr lang="en-US" sz="2800" dirty="0"/>
              <a:t>The window number should be centered at the top.  Each item of the menu must have the Chinese name, the Chinese name in pinyin and the English name describing the item.  The layout should be in columns, with section headings  when necessary. </a:t>
            </a:r>
          </a:p>
        </p:txBody>
      </p:sp>
    </p:spTree>
    <p:extLst>
      <p:ext uri="{BB962C8B-B14F-4D97-AF65-F5344CB8AC3E}">
        <p14:creationId xmlns:p14="http://schemas.microsoft.com/office/powerpoint/2010/main" val="383943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Team Project #1 assignments </a:t>
            </a:r>
            <a:r>
              <a:rPr lang="en-US" i="1" dirty="0">
                <a:solidFill>
                  <a:srgbClr val="FFC000"/>
                </a:solidFill>
              </a:rPr>
              <a:t>MOOSE </a:t>
            </a:r>
          </a:p>
        </p:txBody>
      </p:sp>
      <p:sp>
        <p:nvSpPr>
          <p:cNvPr id="3" name="Content Placeholder 2"/>
          <p:cNvSpPr>
            <a:spLocks noGrp="1"/>
          </p:cNvSpPr>
          <p:nvPr>
            <p:ph idx="1"/>
          </p:nvPr>
        </p:nvSpPr>
        <p:spPr>
          <a:xfrm>
            <a:off x="1120000" y="1825624"/>
            <a:ext cx="10233800" cy="4559409"/>
          </a:xfrm>
        </p:spPr>
        <p:txBody>
          <a:bodyPr>
            <a:normAutofit fontScale="92500" lnSpcReduction="20000"/>
          </a:bodyPr>
          <a:lstStyle/>
          <a:p>
            <a:pPr marL="0" lvl="0" indent="0">
              <a:lnSpc>
                <a:spcPct val="100000"/>
              </a:lnSpc>
              <a:spcBef>
                <a:spcPts val="0"/>
              </a:spcBef>
              <a:buNone/>
              <a:defRPr/>
            </a:pPr>
            <a:r>
              <a:rPr lang="en-US" dirty="0"/>
              <a:t>Team 1 – </a:t>
            </a:r>
            <a:r>
              <a:rPr lang="en-US" b="1" dirty="0">
                <a:solidFill>
                  <a:srgbClr val="FFC000"/>
                </a:solidFill>
              </a:rPr>
              <a:t>window 10 (South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solidFill>
                  <a:schemeClr val="tx1"/>
                </a:solidFill>
              </a:rPr>
              <a:t>Team 2 – </a:t>
            </a:r>
            <a:r>
              <a:rPr lang="en-US" b="1" dirty="0">
                <a:solidFill>
                  <a:srgbClr val="FFC000"/>
                </a:solidFill>
              </a:rPr>
              <a:t>window 12 (South Canteen 3</a:t>
            </a:r>
            <a:r>
              <a:rPr lang="en-US" b="1" baseline="30000" dirty="0">
                <a:solidFill>
                  <a:srgbClr val="FFC000"/>
                </a:solidFill>
              </a:rPr>
              <a:t>rd</a:t>
            </a:r>
            <a:r>
              <a:rPr lang="en-US" b="1" dirty="0">
                <a:solidFill>
                  <a:srgbClr val="FFC000"/>
                </a:solidFill>
              </a:rPr>
              <a:t> Floor)</a:t>
            </a:r>
            <a:endParaRPr lang="en-US" dirty="0">
              <a:solidFill>
                <a:schemeClr val="tx1"/>
              </a:solidFill>
            </a:endParaRPr>
          </a:p>
          <a:p>
            <a:pPr marL="0" lvl="0" indent="0">
              <a:lnSpc>
                <a:spcPct val="100000"/>
              </a:lnSpc>
              <a:spcBef>
                <a:spcPts val="0"/>
              </a:spcBef>
              <a:buNone/>
              <a:defRPr/>
            </a:pPr>
            <a:r>
              <a:rPr lang="en-US" dirty="0"/>
              <a:t>Team 3 – </a:t>
            </a:r>
            <a:r>
              <a:rPr lang="en-US" b="1" dirty="0">
                <a:solidFill>
                  <a:srgbClr val="FFC000"/>
                </a:solidFill>
              </a:rPr>
              <a:t>window 16 (South Canteen 3</a:t>
            </a:r>
            <a:r>
              <a:rPr lang="en-US" b="1" baseline="30000" dirty="0">
                <a:solidFill>
                  <a:srgbClr val="FFC000"/>
                </a:solidFill>
              </a:rPr>
              <a:t>rd</a:t>
            </a:r>
            <a:r>
              <a:rPr lang="en-US" b="1" dirty="0">
                <a:solidFill>
                  <a:srgbClr val="FFC000"/>
                </a:solidFill>
              </a:rPr>
              <a:t> Floor)</a:t>
            </a:r>
          </a:p>
          <a:p>
            <a:pPr marL="0" lvl="0" indent="0">
              <a:lnSpc>
                <a:spcPct val="100000"/>
              </a:lnSpc>
              <a:spcBef>
                <a:spcPts val="0"/>
              </a:spcBef>
              <a:buNone/>
              <a:defRPr/>
            </a:pPr>
            <a:r>
              <a:rPr lang="en-US" dirty="0">
                <a:solidFill>
                  <a:schemeClr val="tx1"/>
                </a:solidFill>
              </a:rPr>
              <a:t>Team 4 – </a:t>
            </a:r>
            <a:r>
              <a:rPr lang="en-US" b="1" dirty="0">
                <a:solidFill>
                  <a:srgbClr val="FFC000"/>
                </a:solidFill>
              </a:rPr>
              <a:t>window/drink bar (South Canteen 3</a:t>
            </a:r>
            <a:r>
              <a:rPr lang="en-US" b="1" baseline="30000" dirty="0">
                <a:solidFill>
                  <a:srgbClr val="FFC000"/>
                </a:solidFill>
              </a:rPr>
              <a:t>rd</a:t>
            </a:r>
            <a:r>
              <a:rPr lang="en-US" b="1" dirty="0">
                <a:solidFill>
                  <a:srgbClr val="FFC000"/>
                </a:solidFill>
              </a:rPr>
              <a:t> Floor)</a:t>
            </a: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Team 5 – </a:t>
            </a:r>
            <a:r>
              <a:rPr lang="en-US" b="1" dirty="0">
                <a:solidFill>
                  <a:srgbClr val="FFC000"/>
                </a:solidFill>
              </a:rPr>
              <a:t>Bubble Tea Shop (back of Student Store)</a:t>
            </a:r>
          </a:p>
          <a:p>
            <a:pPr marL="0" indent="0">
              <a:lnSpc>
                <a:spcPct val="100000"/>
              </a:lnSpc>
              <a:spcBef>
                <a:spcPts val="0"/>
              </a:spcBef>
              <a:buNone/>
              <a:defRPr/>
            </a:pPr>
            <a:r>
              <a:rPr lang="en-US" dirty="0"/>
              <a:t>Team 6 – </a:t>
            </a:r>
            <a:r>
              <a:rPr lang="en-US" b="1" dirty="0">
                <a:solidFill>
                  <a:srgbClr val="FFC000"/>
                </a:solidFill>
              </a:rPr>
              <a:t>BBQ and </a:t>
            </a:r>
            <a:r>
              <a:rPr lang="en-US" b="1" dirty="0" err="1">
                <a:solidFill>
                  <a:srgbClr val="FFC000"/>
                </a:solidFill>
              </a:rPr>
              <a:t>Chuan</a:t>
            </a:r>
            <a:r>
              <a:rPr lang="en-US" b="1" dirty="0">
                <a:solidFill>
                  <a:srgbClr val="FFC000"/>
                </a:solidFill>
              </a:rPr>
              <a:t> Store (back of Student Store)</a:t>
            </a:r>
          </a:p>
          <a:p>
            <a:pPr marL="0" indent="0">
              <a:lnSpc>
                <a:spcPct val="100000"/>
              </a:lnSpc>
              <a:spcBef>
                <a:spcPts val="0"/>
              </a:spcBef>
              <a:buNone/>
              <a:defRPr/>
            </a:pPr>
            <a:r>
              <a:rPr lang="en-US" dirty="0"/>
              <a:t>Team 7 – </a:t>
            </a:r>
            <a:r>
              <a:rPr lang="en-US" b="1" dirty="0">
                <a:solidFill>
                  <a:srgbClr val="FFC000"/>
                </a:solidFill>
              </a:rPr>
              <a:t> BBQ and Rice Store (back of Student Store)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rgbClr val="FFC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The menus are for the food stores in the Student Store along the back wall, going from right to left.  You must complete accurate menus for each menu in the windows using the format given to your team leader.  You must also communicate with the managers of the windows to see if they will use the menu.  Remember that these menus are for international students and foreign teachers.</a:t>
            </a:r>
          </a:p>
        </p:txBody>
      </p:sp>
    </p:spTree>
    <p:extLst>
      <p:ext uri="{BB962C8B-B14F-4D97-AF65-F5344CB8AC3E}">
        <p14:creationId xmlns:p14="http://schemas.microsoft.com/office/powerpoint/2010/main" val="58245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Beaver</a:t>
            </a:r>
            <a:r>
              <a:rPr lang="en-US" dirty="0"/>
              <a:t> Seating Chart      </a:t>
            </a:r>
            <a:r>
              <a:rPr lang="en-US" sz="4400" dirty="0"/>
              <a:t>room B 301</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770522102"/>
              </p:ext>
            </p:extLst>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Carrie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Mitch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Jennifer</a:t>
                      </a:r>
                    </a:p>
                    <a:p>
                      <a:pPr algn="ctr"/>
                      <a:r>
                        <a:rPr lang="en-US" dirty="0">
                          <a:solidFill>
                            <a:schemeClr val="bg1"/>
                          </a:solidFill>
                        </a:rPr>
                        <a:t>(1112)</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Vivian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Wyatt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Sherry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27621007"/>
              </p:ext>
            </p:extLst>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Russell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Aurora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Molly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Aimee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Ernest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Cathy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Jackson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Catherine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Addy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Naomi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Vincent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Sonya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Vicky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Wendy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725310023"/>
              </p:ext>
            </p:extLst>
          </p:nvPr>
        </p:nvGraphicFramePr>
        <p:xfrm>
          <a:off x="9060712" y="1659718"/>
          <a:ext cx="2457892" cy="5050800"/>
        </p:xfrm>
        <a:graphic>
          <a:graphicData uri="http://schemas.openxmlformats.org/drawingml/2006/table">
            <a:tbl>
              <a:tblPr firstRow="1" bandRow="1">
                <a:tableStyleId>{5940675A-B579-460E-94D1-54222C63F5DA}</a:tableStyleId>
              </a:tblPr>
              <a:tblGrid>
                <a:gridCol w="1174669">
                  <a:extLst>
                    <a:ext uri="{9D8B030D-6E8A-4147-A177-3AD203B41FA5}">
                      <a16:colId xmlns:a16="http://schemas.microsoft.com/office/drawing/2014/main" val="20000"/>
                    </a:ext>
                  </a:extLst>
                </a:gridCol>
                <a:gridCol w="1035131">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Alice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Julian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Wesley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Claire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Jennifer</a:t>
                      </a:r>
                    </a:p>
                    <a:p>
                      <a:pPr algn="ctr"/>
                      <a:r>
                        <a:rPr lang="en-US" dirty="0">
                          <a:solidFill>
                            <a:schemeClr val="bg1"/>
                          </a:solidFill>
                        </a:rPr>
                        <a:t>(2328)</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Ashlyn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Wanda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Shirley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1656174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673443" cy="1325563"/>
          </a:xfrm>
        </p:spPr>
        <p:txBody>
          <a:bodyPr>
            <a:normAutofit fontScale="90000"/>
          </a:bodyPr>
          <a:lstStyle/>
          <a:p>
            <a:r>
              <a:rPr lang="en-US" dirty="0"/>
              <a:t>Team Project #1 assignments </a:t>
            </a:r>
            <a:r>
              <a:rPr lang="en-US" i="1" dirty="0">
                <a:solidFill>
                  <a:srgbClr val="FFC000"/>
                </a:solidFill>
              </a:rPr>
              <a:t>RACCOON </a:t>
            </a:r>
          </a:p>
        </p:txBody>
      </p:sp>
      <p:sp>
        <p:nvSpPr>
          <p:cNvPr id="3" name="Content Placeholder 2"/>
          <p:cNvSpPr>
            <a:spLocks noGrp="1"/>
          </p:cNvSpPr>
          <p:nvPr>
            <p:ph idx="1"/>
          </p:nvPr>
        </p:nvSpPr>
        <p:spPr>
          <a:xfrm>
            <a:off x="1120000" y="1825624"/>
            <a:ext cx="10233800" cy="4559409"/>
          </a:xfrm>
        </p:spPr>
        <p:txBody>
          <a:bodyPr>
            <a:normAutofit fontScale="92500" lnSpcReduction="20000"/>
          </a:bodyPr>
          <a:lstStyle/>
          <a:p>
            <a:pPr marL="0" lvl="0" indent="0">
              <a:lnSpc>
                <a:spcPct val="100000"/>
              </a:lnSpc>
              <a:spcBef>
                <a:spcPts val="0"/>
              </a:spcBef>
              <a:buNone/>
              <a:defRPr/>
            </a:pPr>
            <a:r>
              <a:rPr lang="en-US" dirty="0"/>
              <a:t>Team 1 – </a:t>
            </a:r>
            <a:r>
              <a:rPr lang="en-US" b="1" dirty="0">
                <a:solidFill>
                  <a:srgbClr val="FFC000"/>
                </a:solidFill>
              </a:rPr>
              <a:t>Pancake Store (back of Student Store)</a:t>
            </a:r>
          </a:p>
          <a:p>
            <a:pPr marL="0" lvl="0" indent="0">
              <a:lnSpc>
                <a:spcPct val="100000"/>
              </a:lnSpc>
              <a:spcBef>
                <a:spcPts val="0"/>
              </a:spcBef>
              <a:buNone/>
              <a:defRPr/>
            </a:pPr>
            <a:r>
              <a:rPr lang="en-US" dirty="0">
                <a:solidFill>
                  <a:schemeClr val="tx1"/>
                </a:solidFill>
              </a:rPr>
              <a:t>Team 2 – </a:t>
            </a:r>
            <a:r>
              <a:rPr lang="en-US" b="1" dirty="0">
                <a:solidFill>
                  <a:srgbClr val="FFC000"/>
                </a:solidFill>
              </a:rPr>
              <a:t>Bing and Wrap Store (back of Student Store)</a:t>
            </a:r>
            <a:endParaRPr lang="en-US" dirty="0">
              <a:solidFill>
                <a:schemeClr val="tx1"/>
              </a:solidFill>
            </a:endParaRPr>
          </a:p>
          <a:p>
            <a:pPr marL="0" lvl="0" indent="0">
              <a:lnSpc>
                <a:spcPct val="100000"/>
              </a:lnSpc>
              <a:spcBef>
                <a:spcPts val="0"/>
              </a:spcBef>
              <a:buNone/>
              <a:defRPr/>
            </a:pPr>
            <a:r>
              <a:rPr lang="en-US" dirty="0"/>
              <a:t>Team 3 – </a:t>
            </a:r>
            <a:r>
              <a:rPr lang="en-US" b="1" dirty="0">
                <a:solidFill>
                  <a:srgbClr val="FFC000"/>
                </a:solidFill>
              </a:rPr>
              <a:t>Korean Food Store (back of Student Store)</a:t>
            </a:r>
          </a:p>
          <a:p>
            <a:pPr marL="0" lvl="0" indent="0">
              <a:lnSpc>
                <a:spcPct val="100000"/>
              </a:lnSpc>
              <a:spcBef>
                <a:spcPts val="0"/>
              </a:spcBef>
              <a:buNone/>
              <a:defRPr/>
            </a:pPr>
            <a:r>
              <a:rPr lang="en-US" dirty="0">
                <a:solidFill>
                  <a:schemeClr val="tx1"/>
                </a:solidFill>
              </a:rPr>
              <a:t>Team 4 – </a:t>
            </a:r>
            <a:r>
              <a:rPr lang="en-US" b="1" dirty="0">
                <a:solidFill>
                  <a:srgbClr val="FFC000"/>
                </a:solidFill>
              </a:rPr>
              <a:t>Rice Bowl Store (back of Student Store)</a:t>
            </a: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Team 5 – </a:t>
            </a:r>
            <a:r>
              <a:rPr lang="en-US" b="1" dirty="0">
                <a:solidFill>
                  <a:srgbClr val="FFC000"/>
                </a:solidFill>
              </a:rPr>
              <a:t>Noodles and Fish Soup Store (back of Student Store)</a:t>
            </a:r>
          </a:p>
          <a:p>
            <a:pPr marL="0" indent="0">
              <a:lnSpc>
                <a:spcPct val="100000"/>
              </a:lnSpc>
              <a:spcBef>
                <a:spcPts val="0"/>
              </a:spcBef>
              <a:buNone/>
              <a:defRPr/>
            </a:pPr>
            <a:r>
              <a:rPr lang="en-US" dirty="0"/>
              <a:t>Team 6 – </a:t>
            </a:r>
            <a:r>
              <a:rPr lang="en-US" b="1" dirty="0">
                <a:solidFill>
                  <a:srgbClr val="FFC000"/>
                </a:solidFill>
              </a:rPr>
              <a:t>Sushi Store (back of Student Store)</a:t>
            </a:r>
          </a:p>
          <a:p>
            <a:pPr marL="0" indent="0">
              <a:lnSpc>
                <a:spcPct val="100000"/>
              </a:lnSpc>
              <a:spcBef>
                <a:spcPts val="0"/>
              </a:spcBef>
              <a:buNone/>
              <a:defRPr/>
            </a:pPr>
            <a:r>
              <a:rPr lang="en-US" dirty="0"/>
              <a:t>Team 7 – </a:t>
            </a:r>
            <a:r>
              <a:rPr lang="en-US" b="1" dirty="0">
                <a:solidFill>
                  <a:srgbClr val="FFC000"/>
                </a:solidFill>
              </a:rPr>
              <a:t> Fake KFC Store (back of Student Store)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rgbClr val="FFC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The menus are for the food stores in the Student Store along the back wall, going from right to left.  You must complete accurate menus for each menu in the windows using the format given to your team leader.  You must also communicate with the managers of the windows to see if they will use the menu.  Remember that these menus are for international students and foreign teachers.</a:t>
            </a:r>
          </a:p>
        </p:txBody>
      </p:sp>
    </p:spTree>
    <p:extLst>
      <p:ext uri="{BB962C8B-B14F-4D97-AF65-F5344CB8AC3E}">
        <p14:creationId xmlns:p14="http://schemas.microsoft.com/office/powerpoint/2010/main" val="361777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Team Project #1 – Coffee Shop Menus</a:t>
            </a:r>
          </a:p>
        </p:txBody>
      </p:sp>
      <p:sp>
        <p:nvSpPr>
          <p:cNvPr id="3" name="Content Placeholder 2"/>
          <p:cNvSpPr>
            <a:spLocks noGrp="1"/>
          </p:cNvSpPr>
          <p:nvPr>
            <p:ph idx="1"/>
          </p:nvPr>
        </p:nvSpPr>
        <p:spPr>
          <a:xfrm>
            <a:off x="1120000" y="1825624"/>
            <a:ext cx="10233800" cy="4858955"/>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Your team will be given one of the coffee shops on campus and you will be responsible to make a menu for that shop that will fit on one piece of paper (1 or 2 sided).  The menu must include:</a:t>
            </a:r>
          </a:p>
          <a:p>
            <a:pPr marL="0" marR="0" lvl="0" indent="0" defTabSz="914400" eaLnBrk="1" fontAlgn="auto" latinLnBrk="0" hangingPunct="1">
              <a:lnSpc>
                <a:spcPct val="100000"/>
              </a:lnSpc>
              <a:spcBef>
                <a:spcPts val="0"/>
              </a:spcBef>
              <a:spcAft>
                <a:spcPts val="0"/>
              </a:spcAft>
              <a:buClrTx/>
              <a:buSzTx/>
              <a:buFontTx/>
              <a:buNone/>
              <a:tabLst/>
              <a:defRPr/>
            </a:pPr>
            <a:r>
              <a:rPr lang="en-US" dirty="0"/>
              <a:t>	1. The name of the dish in Chinese</a:t>
            </a:r>
          </a:p>
          <a:p>
            <a:pPr marL="0" marR="0" lvl="0" indent="0" defTabSz="914400" eaLnBrk="1" fontAlgn="auto" latinLnBrk="0" hangingPunct="1">
              <a:lnSpc>
                <a:spcPct val="100000"/>
              </a:lnSpc>
              <a:spcBef>
                <a:spcPts val="0"/>
              </a:spcBef>
              <a:spcAft>
                <a:spcPts val="0"/>
              </a:spcAft>
              <a:buClrTx/>
              <a:buSzTx/>
              <a:buFontTx/>
              <a:buNone/>
              <a:tabLst/>
              <a:defRPr/>
            </a:pPr>
            <a:r>
              <a:rPr lang="en-US" dirty="0"/>
              <a:t>	2. The name of the dish in pinyin</a:t>
            </a:r>
          </a:p>
          <a:p>
            <a:pPr marL="0" marR="0" lvl="0" indent="0" defTabSz="914400" eaLnBrk="1" fontAlgn="auto" latinLnBrk="0" hangingPunct="1">
              <a:lnSpc>
                <a:spcPct val="100000"/>
              </a:lnSpc>
              <a:spcBef>
                <a:spcPts val="0"/>
              </a:spcBef>
              <a:spcAft>
                <a:spcPts val="0"/>
              </a:spcAft>
              <a:buClrTx/>
              <a:buSzTx/>
              <a:buFontTx/>
              <a:buNone/>
              <a:tabLst/>
              <a:defRPr/>
            </a:pPr>
            <a:r>
              <a:rPr lang="en-US" dirty="0"/>
              <a:t>	3. The name of the dish in English</a:t>
            </a:r>
          </a:p>
          <a:p>
            <a:pPr marL="0" marR="0" lvl="0" indent="0" defTabSz="914400" eaLnBrk="1" fontAlgn="auto" latinLnBrk="0" hangingPunct="1">
              <a:lnSpc>
                <a:spcPct val="100000"/>
              </a:lnSpc>
              <a:spcBef>
                <a:spcPts val="0"/>
              </a:spcBef>
              <a:spcAft>
                <a:spcPts val="0"/>
              </a:spcAft>
              <a:buClrTx/>
              <a:buSzTx/>
              <a:buFontTx/>
              <a:buNone/>
              <a:tabLst/>
              <a:defRPr/>
            </a:pPr>
            <a:endParaRPr lang="en-US" sz="1100" dirty="0"/>
          </a:p>
          <a:p>
            <a:pPr marL="0" marR="0" lvl="0" indent="0" defTabSz="914400" eaLnBrk="1" fontAlgn="auto" latinLnBrk="0" hangingPunct="1">
              <a:lnSpc>
                <a:spcPct val="100000"/>
              </a:lnSpc>
              <a:spcBef>
                <a:spcPts val="0"/>
              </a:spcBef>
              <a:spcAft>
                <a:spcPts val="0"/>
              </a:spcAft>
              <a:buClrTx/>
              <a:buSzTx/>
              <a:buFontTx/>
              <a:buNone/>
              <a:tabLst/>
              <a:defRPr/>
            </a:pPr>
            <a:r>
              <a:rPr lang="en-US" u="sng" dirty="0"/>
              <a:t>Your group must begin by choosing a leader for the project</a:t>
            </a:r>
            <a:r>
              <a:rPr lang="en-US" dirty="0"/>
              <a:t>.  Remember that ALL of you will lead one project this semester.  After you have been assigned your coffee shop, get in your teams for the next five minutes and discuss ideas about how you will accomplish the task.</a:t>
            </a:r>
          </a:p>
          <a:p>
            <a:pPr marL="0" marR="0" lvl="0" indent="0" defTabSz="914400" eaLnBrk="1" fontAlgn="auto" latinLnBrk="0" hangingPunct="1">
              <a:lnSpc>
                <a:spcPct val="100000"/>
              </a:lnSpc>
              <a:spcBef>
                <a:spcPts val="0"/>
              </a:spcBef>
              <a:spcAft>
                <a:spcPts val="0"/>
              </a:spcAft>
              <a:buClrTx/>
              <a:buSzTx/>
              <a:buFontTx/>
              <a:buNone/>
              <a:tabLst/>
              <a:defRPr/>
            </a:pPr>
            <a:endParaRPr lang="en-US" sz="1300" dirty="0"/>
          </a:p>
          <a:p>
            <a:pPr marL="0" lvl="0" indent="0">
              <a:lnSpc>
                <a:spcPct val="100000"/>
              </a:lnSpc>
              <a:spcBef>
                <a:spcPts val="0"/>
              </a:spcBef>
              <a:buNone/>
              <a:defRPr/>
            </a:pPr>
            <a:r>
              <a:rPr lang="en-US" b="1" i="1" dirty="0">
                <a:solidFill>
                  <a:srgbClr val="FFC000"/>
                </a:solidFill>
              </a:rPr>
              <a:t>Your team has two weeks to complete this project!!</a:t>
            </a:r>
            <a:r>
              <a:rPr lang="en-US" b="1" dirty="0">
                <a:solidFill>
                  <a:srgbClr val="FFC000"/>
                </a:solidFill>
              </a:rPr>
              <a:t>  </a:t>
            </a:r>
            <a:r>
              <a:rPr lang="en-US" dirty="0">
                <a:solidFill>
                  <a:srgbClr val="FFC000"/>
                </a:solidFill>
              </a:rPr>
              <a:t>The menu will need to be turned in as a Word document file, and as a printed version.</a:t>
            </a:r>
          </a:p>
        </p:txBody>
      </p:sp>
    </p:spTree>
    <p:extLst>
      <p:ext uri="{BB962C8B-B14F-4D97-AF65-F5344CB8AC3E}">
        <p14:creationId xmlns:p14="http://schemas.microsoft.com/office/powerpoint/2010/main" val="340860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44048" cy="1325563"/>
          </a:xfrm>
        </p:spPr>
        <p:txBody>
          <a:bodyPr>
            <a:normAutofit fontScale="90000"/>
          </a:bodyPr>
          <a:lstStyle/>
          <a:p>
            <a:r>
              <a:rPr lang="en-US" dirty="0"/>
              <a:t>Team Project #1 assignments </a:t>
            </a:r>
            <a:r>
              <a:rPr lang="en-US" i="1" dirty="0">
                <a:solidFill>
                  <a:srgbClr val="FFC000"/>
                </a:solidFill>
              </a:rPr>
              <a:t>SQUIRREL  </a:t>
            </a:r>
          </a:p>
        </p:txBody>
      </p:sp>
      <p:sp>
        <p:nvSpPr>
          <p:cNvPr id="3" name="Content Placeholder 2"/>
          <p:cNvSpPr>
            <a:spLocks noGrp="1"/>
          </p:cNvSpPr>
          <p:nvPr>
            <p:ph idx="1"/>
          </p:nvPr>
        </p:nvSpPr>
        <p:spPr>
          <a:xfrm>
            <a:off x="1120000" y="1825624"/>
            <a:ext cx="10233800" cy="4874721"/>
          </a:xfrm>
        </p:spPr>
        <p:txBody>
          <a:bodyPr>
            <a:normAutofit fontScale="92500" lnSpcReduction="20000"/>
          </a:bodyPr>
          <a:lstStyle/>
          <a:p>
            <a:pPr marL="0" indent="0">
              <a:lnSpc>
                <a:spcPct val="100000"/>
              </a:lnSpc>
              <a:spcBef>
                <a:spcPts val="0"/>
              </a:spcBef>
              <a:buNone/>
              <a:defRPr/>
            </a:pPr>
            <a:r>
              <a:rPr lang="en-US" dirty="0"/>
              <a:t>Team 1 – </a:t>
            </a:r>
            <a:r>
              <a:rPr lang="en-US" b="1" dirty="0">
                <a:solidFill>
                  <a:srgbClr val="FFC000"/>
                </a:solidFill>
              </a:rPr>
              <a:t>Building 1 Coffee Shop (just drinks made there)</a:t>
            </a:r>
          </a:p>
          <a:p>
            <a:pPr marL="0" lvl="0" indent="0">
              <a:lnSpc>
                <a:spcPct val="100000"/>
              </a:lnSpc>
              <a:spcBef>
                <a:spcPts val="0"/>
              </a:spcBef>
              <a:buNone/>
              <a:defRPr/>
            </a:pPr>
            <a:r>
              <a:rPr lang="en-US" dirty="0"/>
              <a:t>Team 2 – </a:t>
            </a:r>
            <a:r>
              <a:rPr lang="en-US" b="1" dirty="0">
                <a:solidFill>
                  <a:srgbClr val="FFC000"/>
                </a:solidFill>
              </a:rPr>
              <a:t>Building 1 Coffee Shop (just drinks made there)</a:t>
            </a:r>
            <a:endParaRPr lang="en-US" dirty="0"/>
          </a:p>
          <a:p>
            <a:pPr marL="0" lvl="0" indent="0">
              <a:lnSpc>
                <a:spcPct val="100000"/>
              </a:lnSpc>
              <a:spcBef>
                <a:spcPts val="0"/>
              </a:spcBef>
              <a:buNone/>
              <a:defRPr/>
            </a:pPr>
            <a:r>
              <a:rPr lang="en-US" dirty="0">
                <a:solidFill>
                  <a:schemeClr val="tx1"/>
                </a:solidFill>
              </a:rPr>
              <a:t>Team 3 – </a:t>
            </a:r>
            <a:r>
              <a:rPr lang="en-US" b="1" dirty="0">
                <a:solidFill>
                  <a:srgbClr val="FFC000"/>
                </a:solidFill>
              </a:rPr>
              <a:t>Building 2 Coffee Shop</a:t>
            </a:r>
          </a:p>
          <a:p>
            <a:pPr marL="0" lvl="0" indent="0">
              <a:lnSpc>
                <a:spcPct val="100000"/>
              </a:lnSpc>
              <a:spcBef>
                <a:spcPts val="0"/>
              </a:spcBef>
              <a:buNone/>
              <a:defRPr/>
            </a:pPr>
            <a:r>
              <a:rPr lang="en-US" dirty="0"/>
              <a:t>Team 4 – </a:t>
            </a:r>
            <a:r>
              <a:rPr lang="en-US" b="1" dirty="0">
                <a:solidFill>
                  <a:srgbClr val="FFC000"/>
                </a:solidFill>
              </a:rPr>
              <a:t>Building 2 Coffee Shop</a:t>
            </a:r>
          </a:p>
          <a:p>
            <a:pPr marL="0" lvl="0" indent="0">
              <a:lnSpc>
                <a:spcPct val="100000"/>
              </a:lnSpc>
              <a:spcBef>
                <a:spcPts val="0"/>
              </a:spcBef>
              <a:buNone/>
              <a:defRPr/>
            </a:pPr>
            <a:r>
              <a:rPr lang="en-US" dirty="0"/>
              <a:t>Team 5 – </a:t>
            </a:r>
            <a:r>
              <a:rPr lang="en-US" b="1" dirty="0">
                <a:solidFill>
                  <a:srgbClr val="FFC000"/>
                </a:solidFill>
              </a:rPr>
              <a:t>Library Coffee Shop</a:t>
            </a:r>
          </a:p>
          <a:p>
            <a:pPr marL="0" indent="0">
              <a:lnSpc>
                <a:spcPct val="100000"/>
              </a:lnSpc>
              <a:spcBef>
                <a:spcPts val="0"/>
              </a:spcBef>
              <a:buNone/>
              <a:defRPr/>
            </a:pPr>
            <a:r>
              <a:rPr lang="en-US" dirty="0"/>
              <a:t>Team 6 – </a:t>
            </a:r>
            <a:r>
              <a:rPr lang="en-US" b="1" dirty="0">
                <a:solidFill>
                  <a:srgbClr val="FFC000"/>
                </a:solidFill>
              </a:rPr>
              <a:t>Library Coffee Shop</a:t>
            </a:r>
          </a:p>
          <a:p>
            <a:pPr marL="0" indent="0">
              <a:lnSpc>
                <a:spcPct val="100000"/>
              </a:lnSpc>
              <a:spcBef>
                <a:spcPts val="0"/>
              </a:spcBef>
              <a:buNone/>
              <a:defRPr/>
            </a:pPr>
            <a:r>
              <a:rPr lang="en-US" dirty="0">
                <a:solidFill>
                  <a:schemeClr val="tx1"/>
                </a:solidFill>
              </a:rPr>
              <a:t>Team 7 – </a:t>
            </a:r>
            <a:r>
              <a:rPr lang="en-US" b="1" dirty="0">
                <a:solidFill>
                  <a:srgbClr val="FFC000"/>
                </a:solidFill>
              </a:rPr>
              <a:t>Library Coffee Shop</a:t>
            </a: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rgbClr val="FFC000"/>
              </a:solidFill>
            </a:endParaRPr>
          </a:p>
          <a:p>
            <a:pPr marL="0" lvl="0" indent="0">
              <a:lnSpc>
                <a:spcPct val="100000"/>
              </a:lnSpc>
              <a:spcBef>
                <a:spcPts val="0"/>
              </a:spcBef>
              <a:buNone/>
              <a:defRPr/>
            </a:pPr>
            <a:r>
              <a:rPr lang="en-US" dirty="0">
                <a:solidFill>
                  <a:schemeClr val="tx1"/>
                </a:solidFill>
              </a:rPr>
              <a:t>These coffee shops have menus posted for the products they make and serve.  You need to create a menu they can use that follows the format given to your team leader.  Also, you must communicate with the managers of the coffee shops to see if they will use the English menu. The best menu design will be offered to the shops.  Remember that these menus are for international students and foreign teachers.</a:t>
            </a:r>
          </a:p>
        </p:txBody>
      </p:sp>
    </p:spTree>
    <p:extLst>
      <p:ext uri="{BB962C8B-B14F-4D97-AF65-F5344CB8AC3E}">
        <p14:creationId xmlns:p14="http://schemas.microsoft.com/office/powerpoint/2010/main" val="71129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473" y="365125"/>
            <a:ext cx="11486147" cy="1325563"/>
          </a:xfrm>
        </p:spPr>
        <p:txBody>
          <a:bodyPr>
            <a:normAutofit fontScale="90000"/>
          </a:bodyPr>
          <a:lstStyle/>
          <a:p>
            <a:r>
              <a:rPr lang="en-US" dirty="0"/>
              <a:t>Team Project #1 – Package Delivery Posters</a:t>
            </a:r>
          </a:p>
        </p:txBody>
      </p:sp>
      <p:sp>
        <p:nvSpPr>
          <p:cNvPr id="3" name="Content Placeholder 2"/>
          <p:cNvSpPr>
            <a:spLocks noGrp="1"/>
          </p:cNvSpPr>
          <p:nvPr>
            <p:ph idx="1"/>
          </p:nvPr>
        </p:nvSpPr>
        <p:spPr/>
        <p:txBody>
          <a:bodyPr>
            <a:normAutofit fontScale="92500"/>
          </a:bodyPr>
          <a:lstStyle/>
          <a:p>
            <a:pPr marL="0" lvl="0" indent="0">
              <a:lnSpc>
                <a:spcPct val="100000"/>
              </a:lnSpc>
              <a:spcBef>
                <a:spcPts val="0"/>
              </a:spcBef>
              <a:buNone/>
            </a:pPr>
            <a:r>
              <a:rPr lang="en-US" u="sng" dirty="0"/>
              <a:t>Your team must begin by choosing a leader for the project</a:t>
            </a:r>
            <a:r>
              <a:rPr lang="en-US" dirty="0"/>
              <a:t>.  Remember that ALL of you will lead one project this semester.  Something that is difficult for new international students and teachers to learn are the steps for retrieving a package from the different places around campus.  Your team must design a poster that will show at the least, step-by-step, the way to read an SMS from the sender as to where to go, what machines to use, what buttons to push and what code is needed.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i="1" dirty="0">
                <a:solidFill>
                  <a:srgbClr val="FFC000"/>
                </a:solidFill>
              </a:rPr>
              <a:t>Your team will have two weeks to complete this project!! </a:t>
            </a:r>
            <a:r>
              <a:rPr lang="en-US" b="1" dirty="0">
                <a:solidFill>
                  <a:srgbClr val="FFC000"/>
                </a:solidFill>
              </a:rPr>
              <a:t> The poster must be turned in both as a pdf and word doc file, and a printed copy.</a:t>
            </a:r>
          </a:p>
        </p:txBody>
      </p:sp>
    </p:spTree>
    <p:extLst>
      <p:ext uri="{BB962C8B-B14F-4D97-AF65-F5344CB8AC3E}">
        <p14:creationId xmlns:p14="http://schemas.microsoft.com/office/powerpoint/2010/main" val="125542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02159" cy="1325563"/>
          </a:xfrm>
        </p:spPr>
        <p:txBody>
          <a:bodyPr>
            <a:normAutofit/>
          </a:bodyPr>
          <a:lstStyle/>
          <a:p>
            <a:r>
              <a:rPr lang="en-US" dirty="0"/>
              <a:t>Team Project #1 assignment  </a:t>
            </a:r>
            <a:r>
              <a:rPr lang="en-US" i="1" dirty="0">
                <a:solidFill>
                  <a:srgbClr val="FFC000"/>
                </a:solidFill>
              </a:rPr>
              <a:t>FOX </a:t>
            </a:r>
          </a:p>
        </p:txBody>
      </p:sp>
      <p:sp>
        <p:nvSpPr>
          <p:cNvPr id="3" name="Content Placeholder 2"/>
          <p:cNvSpPr>
            <a:spLocks noGrp="1"/>
          </p:cNvSpPr>
          <p:nvPr>
            <p:ph idx="1"/>
          </p:nvPr>
        </p:nvSpPr>
        <p:spPr>
          <a:xfrm>
            <a:off x="1120000" y="1825624"/>
            <a:ext cx="10233800" cy="455940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Each team is required to design and print a poster that will guide an international student or foreign teacher through the steps needed to retrieve a package in the </a:t>
            </a:r>
            <a:r>
              <a:rPr lang="en-US" dirty="0" err="1">
                <a:solidFill>
                  <a:schemeClr val="tx1"/>
                </a:solidFill>
              </a:rPr>
              <a:t>Danfeng</a:t>
            </a:r>
            <a:r>
              <a:rPr lang="en-US" dirty="0">
                <a:solidFill>
                  <a:schemeClr val="tx1"/>
                </a:solidFill>
              </a:rPr>
              <a:t> basement.  The best poster will be posted on the wall in </a:t>
            </a:r>
            <a:r>
              <a:rPr lang="en-US" dirty="0" err="1">
                <a:solidFill>
                  <a:schemeClr val="tx1"/>
                </a:solidFill>
              </a:rPr>
              <a:t>Danfeng</a:t>
            </a:r>
            <a:r>
              <a:rPr lang="en-US" dirty="0">
                <a:solidFill>
                  <a:schemeClr val="tx1"/>
                </a:solidFill>
              </a:rPr>
              <a:t>.</a:t>
            </a:r>
          </a:p>
        </p:txBody>
      </p:sp>
    </p:spTree>
    <p:extLst>
      <p:ext uri="{BB962C8B-B14F-4D97-AF65-F5344CB8AC3E}">
        <p14:creationId xmlns:p14="http://schemas.microsoft.com/office/powerpoint/2010/main" val="620033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66930" cy="1325563"/>
          </a:xfrm>
        </p:spPr>
        <p:txBody>
          <a:bodyPr>
            <a:normAutofit fontScale="90000"/>
          </a:bodyPr>
          <a:lstStyle/>
          <a:p>
            <a:r>
              <a:rPr lang="en-US" dirty="0"/>
              <a:t>Team Project #</a:t>
            </a:r>
            <a:r>
              <a:rPr lang="en-US"/>
              <a:t>1 assignment </a:t>
            </a:r>
            <a:r>
              <a:rPr lang="en-US" i="1">
                <a:solidFill>
                  <a:srgbClr val="FFC000"/>
                </a:solidFill>
              </a:rPr>
              <a:t>POLAR BEAR </a:t>
            </a:r>
            <a:endParaRPr lang="en-US" i="1" dirty="0">
              <a:solidFill>
                <a:srgbClr val="FFC000"/>
              </a:solidFill>
            </a:endParaRPr>
          </a:p>
        </p:txBody>
      </p:sp>
      <p:sp>
        <p:nvSpPr>
          <p:cNvPr id="3" name="Content Placeholder 2"/>
          <p:cNvSpPr>
            <a:spLocks noGrp="1"/>
          </p:cNvSpPr>
          <p:nvPr>
            <p:ph idx="1"/>
          </p:nvPr>
        </p:nvSpPr>
        <p:spPr>
          <a:xfrm>
            <a:off x="1120000" y="1825624"/>
            <a:ext cx="10233800" cy="455940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Each team is required to design and print a poster that will guide an international student or foreign teacher through the steps needed to retrieve a package in the </a:t>
            </a:r>
            <a:r>
              <a:rPr lang="en-US" dirty="0" err="1">
                <a:solidFill>
                  <a:schemeClr val="tx1"/>
                </a:solidFill>
              </a:rPr>
              <a:t>Boya</a:t>
            </a:r>
            <a:r>
              <a:rPr lang="en-US" dirty="0">
                <a:solidFill>
                  <a:schemeClr val="tx1"/>
                </a:solidFill>
              </a:rPr>
              <a:t> basement.  The best poster will be posted on the wall in </a:t>
            </a:r>
            <a:r>
              <a:rPr lang="en-US" dirty="0" err="1">
                <a:solidFill>
                  <a:schemeClr val="tx1"/>
                </a:solidFill>
              </a:rPr>
              <a:t>Boya</a:t>
            </a:r>
            <a:r>
              <a:rPr lang="en-US" dirty="0">
                <a:solidFill>
                  <a:schemeClr val="tx1"/>
                </a:solidFill>
              </a:rPr>
              <a:t>.</a:t>
            </a:r>
          </a:p>
        </p:txBody>
      </p:sp>
    </p:spTree>
    <p:extLst>
      <p:ext uri="{BB962C8B-B14F-4D97-AF65-F5344CB8AC3E}">
        <p14:creationId xmlns:p14="http://schemas.microsoft.com/office/powerpoint/2010/main" val="1512706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32" y="365125"/>
            <a:ext cx="10515600" cy="1325563"/>
          </a:xfrm>
        </p:spPr>
        <p:txBody>
          <a:bodyPr>
            <a:normAutofit/>
          </a:bodyPr>
          <a:lstStyle/>
          <a:p>
            <a:r>
              <a:rPr lang="en-US" sz="6000" b="1" dirty="0">
                <a:solidFill>
                  <a:srgbClr val="FFFF00"/>
                </a:solidFill>
              </a:rPr>
              <a:t>Let’s take </a:t>
            </a:r>
            <a:r>
              <a:rPr lang="en-US" sz="6000" b="1">
                <a:solidFill>
                  <a:srgbClr val="FFFF00"/>
                </a:solidFill>
              </a:rPr>
              <a:t>a 5 </a:t>
            </a:r>
            <a:r>
              <a:rPr lang="en-US" sz="6000" b="1" dirty="0">
                <a:solidFill>
                  <a:srgbClr val="FFFF00"/>
                </a:solidFill>
              </a:rPr>
              <a:t>minute break!</a:t>
            </a:r>
          </a:p>
        </p:txBody>
      </p:sp>
      <p:pic>
        <p:nvPicPr>
          <p:cNvPr id="3" name="Picture 2"/>
          <p:cNvPicPr>
            <a:picLocks noChangeAspect="1"/>
          </p:cNvPicPr>
          <p:nvPr/>
        </p:nvPicPr>
        <p:blipFill>
          <a:blip r:embed="rId2"/>
          <a:stretch>
            <a:fillRect/>
          </a:stretch>
        </p:blipFill>
        <p:spPr>
          <a:xfrm>
            <a:off x="2250829" y="1690688"/>
            <a:ext cx="7737231" cy="4835769"/>
          </a:xfrm>
          <a:prstGeom prst="rect">
            <a:avLst/>
          </a:prstGeom>
          <a:effectLst>
            <a:softEdge rad="50800"/>
          </a:effectLst>
        </p:spPr>
      </p:pic>
    </p:spTree>
    <p:extLst>
      <p:ext uri="{BB962C8B-B14F-4D97-AF65-F5344CB8AC3E}">
        <p14:creationId xmlns:p14="http://schemas.microsoft.com/office/powerpoint/2010/main" val="821353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Pronunciation of the “</a:t>
            </a:r>
            <a:r>
              <a:rPr lang="en-US" dirty="0" err="1"/>
              <a:t>Th</a:t>
            </a:r>
            <a:r>
              <a:rPr lang="en-US" dirty="0"/>
              <a:t>” Sound</a:t>
            </a:r>
          </a:p>
        </p:txBody>
      </p:sp>
      <p:sp>
        <p:nvSpPr>
          <p:cNvPr id="3" name="Content Placeholder 2"/>
          <p:cNvSpPr>
            <a:spLocks noGrp="1"/>
          </p:cNvSpPr>
          <p:nvPr>
            <p:ph idx="1"/>
          </p:nvPr>
        </p:nvSpPr>
        <p:spPr>
          <a:xfrm>
            <a:off x="1120000" y="1825625"/>
            <a:ext cx="10919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a:t>
            </a:r>
            <a:r>
              <a:rPr lang="en-US" dirty="0" err="1"/>
              <a:t>Th</a:t>
            </a:r>
            <a:r>
              <a:rPr lang="en-US" dirty="0"/>
              <a:t>” sound in English is made by placing the tip of your tongue between your teeth, and blowing air out.  It will feel uncomfortable at first, but with practice it will become easier.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 think his thirteenth birthday is on Thursday.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Throughout history, there have been thinkers and there have been doers.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My father and mother are both fifty-three.</a:t>
            </a:r>
          </a:p>
        </p:txBody>
      </p:sp>
    </p:spTree>
    <p:extLst>
      <p:ext uri="{BB962C8B-B14F-4D97-AF65-F5344CB8AC3E}">
        <p14:creationId xmlns:p14="http://schemas.microsoft.com/office/powerpoint/2010/main" val="147617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p:cTn id="34"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Talk</a:t>
            </a:r>
          </a:p>
        </p:txBody>
      </p:sp>
      <p:sp>
        <p:nvSpPr>
          <p:cNvPr id="3" name="Content Placeholder 2"/>
          <p:cNvSpPr>
            <a:spLocks noGrp="1"/>
          </p:cNvSpPr>
          <p:nvPr>
            <p:ph idx="1"/>
          </p:nvPr>
        </p:nvSpPr>
        <p:spPr/>
        <p:txBody>
          <a:bodyPr>
            <a:normAutofit lnSpcReduction="10000"/>
          </a:bodyPr>
          <a:lstStyle/>
          <a:p>
            <a:pPr marL="0" indent="0">
              <a:buNone/>
            </a:pPr>
            <a:r>
              <a:rPr lang="en-US" sz="3200" b="1" dirty="0"/>
              <a:t>“Hello, how are you?”</a:t>
            </a:r>
          </a:p>
          <a:p>
            <a:pPr marL="0" indent="0">
              <a:buNone/>
            </a:pPr>
            <a:endParaRPr lang="en-US" sz="1000" dirty="0"/>
          </a:p>
          <a:p>
            <a:pPr marL="0" indent="0">
              <a:buNone/>
            </a:pPr>
            <a:r>
              <a:rPr lang="en-US" dirty="0"/>
              <a:t>This common greeting among people is NOT a true, sincere question asking about the details of your life.  It is what is known as “small talk” in the West.  Small talk is the practice of casual, superficial conversation with someone you do not know well.  It provides a platform for interaction that allows for two people to get to know each other better without a commitment to any more future relationship.</a:t>
            </a:r>
          </a:p>
          <a:p>
            <a:pPr marL="0" indent="0">
              <a:buNone/>
            </a:pPr>
            <a:endParaRPr lang="en-US" sz="1000" dirty="0"/>
          </a:p>
          <a:p>
            <a:pPr marL="0" indent="0">
              <a:buNone/>
            </a:pPr>
            <a:r>
              <a:rPr lang="en-US" sz="3200" b="1" dirty="0"/>
              <a:t>“ I am fine, thank you. How are you?”</a:t>
            </a:r>
          </a:p>
        </p:txBody>
      </p:sp>
    </p:spTree>
    <p:extLst>
      <p:ext uri="{BB962C8B-B14F-4D97-AF65-F5344CB8AC3E}">
        <p14:creationId xmlns:p14="http://schemas.microsoft.com/office/powerpoint/2010/main" val="104370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Passing a conversation back and forth</a:t>
            </a:r>
          </a:p>
        </p:txBody>
      </p:sp>
      <p:sp>
        <p:nvSpPr>
          <p:cNvPr id="3" name="Content Placeholder 2"/>
          <p:cNvSpPr>
            <a:spLocks noGrp="1"/>
          </p:cNvSpPr>
          <p:nvPr>
            <p:ph idx="1"/>
          </p:nvPr>
        </p:nvSpPr>
        <p:spPr>
          <a:xfrm>
            <a:off x="1120000" y="1825624"/>
            <a:ext cx="6171754" cy="4559133"/>
          </a:xfrm>
        </p:spPr>
        <p:txBody>
          <a:bodyPr>
            <a:normAutofit fontScale="92500"/>
          </a:bodyPr>
          <a:lstStyle/>
          <a:p>
            <a:pPr marL="0" indent="0">
              <a:buNone/>
            </a:pPr>
            <a:r>
              <a:rPr lang="en-US" dirty="0"/>
              <a:t>Think of a good conversation like a </a:t>
            </a:r>
            <a:r>
              <a:rPr lang="en-US" b="1" dirty="0"/>
              <a:t>friendly </a:t>
            </a:r>
            <a:r>
              <a:rPr lang="en-US" dirty="0"/>
              <a:t>ping pong game.  You want the ball to be hit to you, but then you want to nicely hit it back to your partner. </a:t>
            </a:r>
          </a:p>
          <a:p>
            <a:pPr marL="0" indent="0">
              <a:buNone/>
            </a:pPr>
            <a:r>
              <a:rPr lang="en-US" dirty="0"/>
              <a:t>Remember that a conversation should not be “one-sided.”  If you do all of the talking in a conversation, then it is like grabbing the ball when it comes to you and holding it.</a:t>
            </a:r>
          </a:p>
          <a:p>
            <a:pPr marL="0" indent="0">
              <a:buNone/>
            </a:pPr>
            <a:r>
              <a:rPr lang="en-US" dirty="0"/>
              <a:t>A casual conversation is also not a competition to be won.  Talking about inappropriate topics is like spiking the ball.</a:t>
            </a:r>
          </a:p>
        </p:txBody>
      </p:sp>
      <p:pic>
        <p:nvPicPr>
          <p:cNvPr id="4" name="Picture 3"/>
          <p:cNvPicPr>
            <a:picLocks noChangeAspect="1"/>
          </p:cNvPicPr>
          <p:nvPr/>
        </p:nvPicPr>
        <p:blipFill>
          <a:blip r:embed="rId2"/>
          <a:stretch>
            <a:fillRect/>
          </a:stretch>
        </p:blipFill>
        <p:spPr>
          <a:xfrm>
            <a:off x="7573107" y="1584079"/>
            <a:ext cx="4103077" cy="5042713"/>
          </a:xfrm>
          <a:prstGeom prst="rect">
            <a:avLst/>
          </a:prstGeom>
        </p:spPr>
      </p:pic>
    </p:spTree>
    <p:extLst>
      <p:ext uri="{BB962C8B-B14F-4D97-AF65-F5344CB8AC3E}">
        <p14:creationId xmlns:p14="http://schemas.microsoft.com/office/powerpoint/2010/main" val="46655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Moose</a:t>
            </a:r>
            <a:r>
              <a:rPr lang="en-US" dirty="0"/>
              <a:t> Seating Chart      </a:t>
            </a:r>
            <a:r>
              <a:rPr lang="en-US" sz="4400" dirty="0"/>
              <a:t>room B 303</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850297760"/>
              </p:ext>
            </p:extLst>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Sarah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Harold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William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Leticia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Melanie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Elijah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Johnson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Victor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59987769"/>
              </p:ext>
            </p:extLst>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Jacob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Elisa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err="1">
                          <a:solidFill>
                            <a:schemeClr val="bg1"/>
                          </a:solidFill>
                        </a:rPr>
                        <a:t>Eligah</a:t>
                      </a: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Minnie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Connor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Quincy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Andrea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Thomas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Eva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Lydia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Jonas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Christine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Jack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Ray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Heath</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Lainey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Rob</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Vivian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Hunter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417772698"/>
              </p:ext>
            </p:extLst>
          </p:nvPr>
        </p:nvGraphicFramePr>
        <p:xfrm>
          <a:off x="9060712" y="1659718"/>
          <a:ext cx="2647194" cy="5050800"/>
        </p:xfrm>
        <a:graphic>
          <a:graphicData uri="http://schemas.openxmlformats.org/drawingml/2006/table">
            <a:tbl>
              <a:tblPr firstRow="1" bandRow="1">
                <a:tableStyleId>{5940675A-B579-460E-94D1-54222C63F5DA}</a:tableStyleId>
              </a:tblPr>
              <a:tblGrid>
                <a:gridCol w="1302488">
                  <a:extLst>
                    <a:ext uri="{9D8B030D-6E8A-4147-A177-3AD203B41FA5}">
                      <a16:colId xmlns:a16="http://schemas.microsoft.com/office/drawing/2014/main" val="20000"/>
                    </a:ext>
                  </a:extLst>
                </a:gridCol>
                <a:gridCol w="1111624">
                  <a:extLst>
                    <a:ext uri="{9D8B030D-6E8A-4147-A177-3AD203B41FA5}">
                      <a16:colId xmlns:a16="http://schemas.microsoft.com/office/drawing/2014/main" val="20001"/>
                    </a:ext>
                  </a:extLst>
                </a:gridCol>
                <a:gridCol w="23308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Cecilia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Frank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Mark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Rebecca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Warren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Louie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Lucas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Jeremy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397792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Talk About</a:t>
            </a:r>
          </a:p>
        </p:txBody>
      </p:sp>
      <p:sp>
        <p:nvSpPr>
          <p:cNvPr id="3" name="Content Placeholder 2"/>
          <p:cNvSpPr>
            <a:spLocks noGrp="1"/>
          </p:cNvSpPr>
          <p:nvPr>
            <p:ph idx="1"/>
          </p:nvPr>
        </p:nvSpPr>
        <p:spPr/>
        <p:txBody>
          <a:bodyPr/>
          <a:lstStyle/>
          <a:p>
            <a:pPr marL="0" indent="0">
              <a:buNone/>
            </a:pPr>
            <a:r>
              <a:rPr lang="en-US" sz="3200" dirty="0"/>
              <a:t>There are many subjects that can be discussed in a casual conversation during small talk:</a:t>
            </a:r>
          </a:p>
          <a:p>
            <a:pPr marL="514350" indent="-514350">
              <a:buAutoNum type="arabicPeriod"/>
            </a:pPr>
            <a:r>
              <a:rPr lang="en-US" dirty="0"/>
              <a:t>The weather</a:t>
            </a:r>
          </a:p>
          <a:p>
            <a:pPr marL="514350" indent="-514350">
              <a:buAutoNum type="arabicPeriod"/>
            </a:pPr>
            <a:r>
              <a:rPr lang="en-US"/>
              <a:t>Sports or Hobbies</a:t>
            </a:r>
            <a:endParaRPr lang="en-US" dirty="0"/>
          </a:p>
          <a:p>
            <a:pPr marL="514350" indent="-514350">
              <a:buAutoNum type="arabicPeriod"/>
            </a:pPr>
            <a:r>
              <a:rPr lang="en-US" dirty="0"/>
              <a:t>Where are you from?</a:t>
            </a:r>
          </a:p>
          <a:p>
            <a:pPr marL="514350" indent="-514350">
              <a:buAutoNum type="arabicPeriod"/>
            </a:pPr>
            <a:r>
              <a:rPr lang="en-US" dirty="0"/>
              <a:t>What do you do for work / what are you studying?</a:t>
            </a:r>
          </a:p>
          <a:p>
            <a:pPr marL="514350" indent="-514350">
              <a:buAutoNum type="arabicPeriod"/>
            </a:pPr>
            <a:r>
              <a:rPr lang="en-US" dirty="0"/>
              <a:t>Compliment their clothes</a:t>
            </a:r>
          </a:p>
          <a:p>
            <a:pPr marL="514350" indent="-514350">
              <a:buAutoNum type="arabicPeriod"/>
            </a:pPr>
            <a:r>
              <a:rPr lang="en-US" dirty="0"/>
              <a:t>Have you ever been to….?</a:t>
            </a:r>
          </a:p>
          <a:p>
            <a:pPr marL="514350" indent="-514350">
              <a:buAutoNum type="arabicPeriod"/>
            </a:pPr>
            <a:endParaRPr lang="en-US" dirty="0"/>
          </a:p>
        </p:txBody>
      </p:sp>
    </p:spTree>
    <p:extLst>
      <p:ext uri="{BB962C8B-B14F-4D97-AF65-F5344CB8AC3E}">
        <p14:creationId xmlns:p14="http://schemas.microsoft.com/office/powerpoint/2010/main" val="86490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Not to Talk About</a:t>
            </a:r>
          </a:p>
        </p:txBody>
      </p:sp>
      <p:sp>
        <p:nvSpPr>
          <p:cNvPr id="3" name="Content Placeholder 2"/>
          <p:cNvSpPr>
            <a:spLocks noGrp="1"/>
          </p:cNvSpPr>
          <p:nvPr>
            <p:ph idx="1"/>
          </p:nvPr>
        </p:nvSpPr>
        <p:spPr/>
        <p:txBody>
          <a:bodyPr/>
          <a:lstStyle/>
          <a:p>
            <a:pPr marL="0" indent="0">
              <a:buNone/>
            </a:pPr>
            <a:r>
              <a:rPr lang="en-US" sz="3200" dirty="0"/>
              <a:t>There are some topics that are considered inappropriate to discuss in the West and rude to ask about:</a:t>
            </a:r>
          </a:p>
          <a:p>
            <a:pPr marL="514350" indent="-514350">
              <a:buAutoNum type="arabicPeriod"/>
            </a:pPr>
            <a:r>
              <a:rPr lang="en-US" dirty="0"/>
              <a:t>Politics</a:t>
            </a:r>
          </a:p>
          <a:p>
            <a:pPr marL="514350" indent="-514350">
              <a:buAutoNum type="arabicPeriod"/>
            </a:pPr>
            <a:r>
              <a:rPr lang="en-US" dirty="0"/>
              <a:t>Religion</a:t>
            </a:r>
          </a:p>
          <a:p>
            <a:pPr marL="514350" indent="-514350">
              <a:buAutoNum type="arabicPeriod"/>
            </a:pPr>
            <a:r>
              <a:rPr lang="en-US" dirty="0"/>
              <a:t>Salary</a:t>
            </a:r>
          </a:p>
          <a:p>
            <a:pPr marL="514350" indent="-514350">
              <a:buAutoNum type="arabicPeriod"/>
            </a:pPr>
            <a:r>
              <a:rPr lang="en-US" dirty="0"/>
              <a:t>Health: weight, height, illnesses, etc.</a:t>
            </a:r>
          </a:p>
          <a:p>
            <a:pPr marL="514350" indent="-514350">
              <a:buAutoNum type="arabicPeriod"/>
            </a:pPr>
            <a:r>
              <a:rPr lang="en-US" dirty="0"/>
              <a:t>Details about personal life and family members</a:t>
            </a:r>
          </a:p>
          <a:p>
            <a:pPr marL="514350" indent="-514350">
              <a:buAutoNum type="arabicPeriod"/>
            </a:pPr>
            <a:endParaRPr lang="en-US" dirty="0"/>
          </a:p>
        </p:txBody>
      </p:sp>
    </p:spTree>
    <p:extLst>
      <p:ext uri="{BB962C8B-B14F-4D97-AF65-F5344CB8AC3E}">
        <p14:creationId xmlns:p14="http://schemas.microsoft.com/office/powerpoint/2010/main" val="12309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Stems</a:t>
            </a:r>
          </a:p>
        </p:txBody>
      </p:sp>
      <p:sp>
        <p:nvSpPr>
          <p:cNvPr id="3" name="Content Placeholder 2"/>
          <p:cNvSpPr>
            <a:spLocks noGrp="1"/>
          </p:cNvSpPr>
          <p:nvPr>
            <p:ph idx="1"/>
          </p:nvPr>
        </p:nvSpPr>
        <p:spPr>
          <a:xfrm>
            <a:off x="1120000" y="1825624"/>
            <a:ext cx="10233800" cy="4704129"/>
          </a:xfrm>
        </p:spPr>
        <p:txBody>
          <a:bodyPr>
            <a:normAutofit/>
          </a:bodyPr>
          <a:lstStyle/>
          <a:p>
            <a:pPr marL="0" indent="0">
              <a:buNone/>
            </a:pPr>
            <a:r>
              <a:rPr lang="en-US" dirty="0"/>
              <a:t>In small talk, it is good to know a few appropriate ways to bring up topics.  Here are some sentence stems that you can memorize for use in small talk.  Think of sentence stems as branches that different leaves (different topics) can grow from.</a:t>
            </a:r>
          </a:p>
          <a:p>
            <a:pPr marL="0" indent="0">
              <a:buNone/>
            </a:pPr>
            <a:r>
              <a:rPr lang="en-US" dirty="0"/>
              <a:t>“Have you ever been to…?”</a:t>
            </a:r>
          </a:p>
          <a:p>
            <a:pPr marL="0" indent="0">
              <a:buNone/>
            </a:pPr>
            <a:r>
              <a:rPr lang="en-US" dirty="0"/>
              <a:t>“What’s your </a:t>
            </a:r>
            <a:r>
              <a:rPr lang="en-US" dirty="0" err="1"/>
              <a:t>favourite</a:t>
            </a:r>
            <a:r>
              <a:rPr lang="en-US" dirty="0"/>
              <a:t>…?”</a:t>
            </a:r>
          </a:p>
          <a:p>
            <a:pPr marL="0" indent="0">
              <a:buNone/>
            </a:pPr>
            <a:r>
              <a:rPr lang="en-US" dirty="0"/>
              <a:t>“Do </a:t>
            </a:r>
            <a:r>
              <a:rPr lang="en-US"/>
              <a:t>you know how to….?”</a:t>
            </a:r>
            <a:endParaRPr lang="en-US" dirty="0"/>
          </a:p>
          <a:p>
            <a:pPr marL="0" indent="0">
              <a:buNone/>
            </a:pPr>
            <a:r>
              <a:rPr lang="en-US" dirty="0"/>
              <a:t>“Do you like</a:t>
            </a:r>
            <a:r>
              <a:rPr lang="is-IS" dirty="0"/>
              <a:t>…?</a:t>
            </a:r>
            <a:endParaRPr lang="en-US" dirty="0"/>
          </a:p>
          <a:p>
            <a:pPr marL="0" indent="0">
              <a:buNone/>
            </a:pPr>
            <a:r>
              <a:rPr lang="en-US" dirty="0"/>
              <a:t>“What do you think about…?  </a:t>
            </a:r>
          </a:p>
          <a:p>
            <a:pPr marL="0" indent="0">
              <a:buNone/>
            </a:pPr>
            <a:r>
              <a:rPr lang="en-US" i="1" dirty="0"/>
              <a:t>		(Choose the topic carefully!)</a:t>
            </a:r>
          </a:p>
          <a:p>
            <a:pPr marL="0" indent="0">
              <a:buNone/>
            </a:pPr>
            <a:endParaRPr lang="en-US" dirty="0"/>
          </a:p>
        </p:txBody>
      </p:sp>
      <p:pic>
        <p:nvPicPr>
          <p:cNvPr id="4" name="Picture 3"/>
          <p:cNvPicPr>
            <a:picLocks noChangeAspect="1"/>
          </p:cNvPicPr>
          <p:nvPr/>
        </p:nvPicPr>
        <p:blipFill>
          <a:blip r:embed="rId2"/>
          <a:stretch>
            <a:fillRect/>
          </a:stretch>
        </p:blipFill>
        <p:spPr>
          <a:xfrm>
            <a:off x="7728947" y="3171976"/>
            <a:ext cx="3859314" cy="3357778"/>
          </a:xfrm>
          <a:prstGeom prst="rect">
            <a:avLst/>
          </a:prstGeom>
          <a:effectLst>
            <a:softEdge rad="63500"/>
          </a:effectLst>
        </p:spPr>
      </p:pic>
    </p:spTree>
    <p:extLst>
      <p:ext uri="{BB962C8B-B14F-4D97-AF65-F5344CB8AC3E}">
        <p14:creationId xmlns:p14="http://schemas.microsoft.com/office/powerpoint/2010/main" val="76667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par>
                          <p:cTn id="57" fill="hold">
                            <p:stCondLst>
                              <p:cond delay="155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2"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You’re at a Party</a:t>
            </a:r>
          </a:p>
        </p:txBody>
      </p:sp>
      <p:sp>
        <p:nvSpPr>
          <p:cNvPr id="3" name="Content Placeholder 2"/>
          <p:cNvSpPr>
            <a:spLocks noGrp="1"/>
          </p:cNvSpPr>
          <p:nvPr>
            <p:ph idx="1"/>
          </p:nvPr>
        </p:nvSpPr>
        <p:spPr/>
        <p:txBody>
          <a:bodyPr/>
          <a:lstStyle/>
          <a:p>
            <a:pPr marL="0" indent="0">
              <a:buNone/>
            </a:pPr>
            <a:r>
              <a:rPr lang="en-US" dirty="0"/>
              <a:t>Using the paper that Mr. Rolfe gives you, find the people with the same number as you and begin to engage in small talk with someone in the group.  When Mr. Rolfe says switch, find the people with the next number on the paper and start again.  Repeat this four times.</a:t>
            </a:r>
          </a:p>
        </p:txBody>
      </p:sp>
      <p:pic>
        <p:nvPicPr>
          <p:cNvPr id="4" name="Picture 3"/>
          <p:cNvPicPr>
            <a:picLocks noChangeAspect="1"/>
          </p:cNvPicPr>
          <p:nvPr/>
        </p:nvPicPr>
        <p:blipFill>
          <a:blip r:embed="rId2"/>
          <a:stretch>
            <a:fillRect/>
          </a:stretch>
        </p:blipFill>
        <p:spPr>
          <a:xfrm>
            <a:off x="3597028" y="3526863"/>
            <a:ext cx="4820138" cy="3143568"/>
          </a:xfrm>
          <a:prstGeom prst="rect">
            <a:avLst/>
          </a:prstGeom>
          <a:effectLst>
            <a:softEdge rad="63500"/>
          </a:effectLst>
        </p:spPr>
      </p:pic>
    </p:spTree>
    <p:extLst>
      <p:ext uri="{BB962C8B-B14F-4D97-AF65-F5344CB8AC3E}">
        <p14:creationId xmlns:p14="http://schemas.microsoft.com/office/powerpoint/2010/main" val="631482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a:t>Read and complete the exercises for Days 1 and 2 in the textbook Modern Leadership Strategies from Ancient Chinese Wisdom.</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a:t>Meet with your team and work on the </a:t>
            </a:r>
            <a:r>
              <a:rPr lang="en-US"/>
              <a:t>team project #1. </a:t>
            </a:r>
            <a:r>
              <a:rPr lang="en-US" dirty="0"/>
              <a:t>It is due in two weeks!</a:t>
            </a:r>
          </a:p>
          <a:p>
            <a:pPr marL="514350" indent="-514350">
              <a:lnSpc>
                <a:spcPct val="100000"/>
              </a:lnSpc>
              <a:spcBef>
                <a:spcPts val="0"/>
              </a:spcBef>
              <a:buFontTx/>
              <a:buAutoNum type="arabicPeriod"/>
              <a:defRPr/>
            </a:pPr>
            <a:r>
              <a:rPr lang="en-US" dirty="0"/>
              <a:t>Greet Mr. Rolfe and other foreign teachers with the </a:t>
            </a:r>
            <a:r>
              <a:rPr lang="en-US" b="1" i="1" dirty="0"/>
              <a:t>appropriate</a:t>
            </a:r>
            <a:r>
              <a:rPr lang="en-US" dirty="0"/>
              <a:t> greetings we have practiced whenever you see them on campus.</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dirty="0"/>
          </a:p>
        </p:txBody>
      </p:sp>
    </p:spTree>
    <p:extLst>
      <p:ext uri="{BB962C8B-B14F-4D97-AF65-F5344CB8AC3E}">
        <p14:creationId xmlns:p14="http://schemas.microsoft.com/office/powerpoint/2010/main" val="46781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Raccoon</a:t>
            </a:r>
            <a:r>
              <a:rPr lang="en-US" dirty="0"/>
              <a:t> Seating Chart      </a:t>
            </a:r>
            <a:r>
              <a:rPr lang="en-US" sz="4400" dirty="0"/>
              <a:t>room B 302</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359234856"/>
              </p:ext>
            </p:extLst>
          </p:nvPr>
        </p:nvGraphicFramePr>
        <p:xfrm>
          <a:off x="689346" y="1659718"/>
          <a:ext cx="2457892" cy="5050800"/>
        </p:xfrm>
        <a:graphic>
          <a:graphicData uri="http://schemas.openxmlformats.org/drawingml/2006/table">
            <a:tbl>
              <a:tblPr firstRow="1" bandRow="1">
                <a:tableStyleId>{5940675A-B579-460E-94D1-54222C63F5DA}</a:tableStyleId>
              </a:tblPr>
              <a:tblGrid>
                <a:gridCol w="307418">
                  <a:extLst>
                    <a:ext uri="{9D8B030D-6E8A-4147-A177-3AD203B41FA5}">
                      <a16:colId xmlns:a16="http://schemas.microsoft.com/office/drawing/2014/main" val="20000"/>
                    </a:ext>
                  </a:extLst>
                </a:gridCol>
                <a:gridCol w="1065952">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Scott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Vera</a:t>
                      </a:r>
                    </a:p>
                    <a:p>
                      <a:pPr algn="ctr"/>
                      <a:r>
                        <a:rPr lang="en-US" dirty="0">
                          <a:solidFill>
                            <a:schemeClr val="bg1"/>
                          </a:solidFill>
                        </a:rPr>
                        <a:t>(2809)</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Chris</a:t>
                      </a:r>
                    </a:p>
                    <a:p>
                      <a:pPr algn="ctr"/>
                      <a:r>
                        <a:rPr lang="en-US" dirty="0">
                          <a:solidFill>
                            <a:schemeClr val="bg1"/>
                          </a:solidFill>
                        </a:rPr>
                        <a:t>(1204)</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Alan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April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Carol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26684905"/>
              </p:ext>
            </p:extLst>
          </p:nvPr>
        </p:nvGraphicFramePr>
        <p:xfrm>
          <a:off x="3701903" y="1659718"/>
          <a:ext cx="4804144" cy="5050800"/>
        </p:xfrm>
        <a:graphic>
          <a:graphicData uri="http://schemas.openxmlformats.org/drawingml/2006/table">
            <a:tbl>
              <a:tblPr firstRow="1" bandRow="1">
                <a:tableStyleId>{5940675A-B579-460E-94D1-54222C63F5DA}</a:tableStyleId>
              </a:tblPr>
              <a:tblGrid>
                <a:gridCol w="1192826">
                  <a:extLst>
                    <a:ext uri="{9D8B030D-6E8A-4147-A177-3AD203B41FA5}">
                      <a16:colId xmlns:a16="http://schemas.microsoft.com/office/drawing/2014/main" val="20000"/>
                    </a:ext>
                  </a:extLst>
                </a:gridCol>
                <a:gridCol w="1123299">
                  <a:extLst>
                    <a:ext uri="{9D8B030D-6E8A-4147-A177-3AD203B41FA5}">
                      <a16:colId xmlns:a16="http://schemas.microsoft.com/office/drawing/2014/main" val="20001"/>
                    </a:ext>
                  </a:extLst>
                </a:gridCol>
                <a:gridCol w="241944">
                  <a:extLst>
                    <a:ext uri="{9D8B030D-6E8A-4147-A177-3AD203B41FA5}">
                      <a16:colId xmlns:a16="http://schemas.microsoft.com/office/drawing/2014/main" val="20002"/>
                    </a:ext>
                  </a:extLst>
                </a:gridCol>
                <a:gridCol w="1140288">
                  <a:extLst>
                    <a:ext uri="{9D8B030D-6E8A-4147-A177-3AD203B41FA5}">
                      <a16:colId xmlns:a16="http://schemas.microsoft.com/office/drawing/2014/main" val="20003"/>
                    </a:ext>
                  </a:extLst>
                </a:gridCol>
                <a:gridCol w="1105787">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Christina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Oran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Tom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Kate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George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Irene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Betty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Marshall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Chris</a:t>
                      </a:r>
                    </a:p>
                    <a:p>
                      <a:pPr algn="ctr"/>
                      <a:r>
                        <a:rPr lang="en-US" dirty="0">
                          <a:solidFill>
                            <a:schemeClr val="bg1"/>
                          </a:solidFill>
                        </a:rPr>
                        <a:t>(3325)</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Andrea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Ezra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Coco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Vera</a:t>
                      </a:r>
                    </a:p>
                    <a:p>
                      <a:pPr algn="ctr"/>
                      <a:r>
                        <a:rPr lang="en-US" dirty="0">
                          <a:solidFill>
                            <a:schemeClr val="bg1"/>
                          </a:solidFill>
                        </a:rPr>
                        <a:t>(2687)</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Arthur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r>
                        <a:rPr lang="en-US" dirty="0">
                          <a:solidFill>
                            <a:schemeClr val="bg1"/>
                          </a:solidFill>
                        </a:rPr>
                        <a:t>Percy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William</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Mike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Alina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Howard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02496047"/>
              </p:ext>
            </p:extLst>
          </p:nvPr>
        </p:nvGraphicFramePr>
        <p:xfrm>
          <a:off x="9060712" y="1659718"/>
          <a:ext cx="2457892" cy="5050800"/>
        </p:xfrm>
        <a:graphic>
          <a:graphicData uri="http://schemas.openxmlformats.org/drawingml/2006/table">
            <a:tbl>
              <a:tblPr firstRow="1" bandRow="1">
                <a:tableStyleId>{5940675A-B579-460E-94D1-54222C63F5DA}</a:tableStyleId>
              </a:tblPr>
              <a:tblGrid>
                <a:gridCol w="1153331">
                  <a:extLst>
                    <a:ext uri="{9D8B030D-6E8A-4147-A177-3AD203B41FA5}">
                      <a16:colId xmlns:a16="http://schemas.microsoft.com/office/drawing/2014/main" val="20000"/>
                    </a:ext>
                  </a:extLst>
                </a:gridCol>
                <a:gridCol w="1056469">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Vicky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Shawn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Jason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Sophia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Catherine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Albert</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Hanson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Ricky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710035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8373"/>
          </a:xfrm>
        </p:spPr>
        <p:txBody>
          <a:bodyPr>
            <a:normAutofit fontScale="90000"/>
          </a:bodyPr>
          <a:lstStyle/>
          <a:p>
            <a:r>
              <a:rPr lang="en-US" dirty="0"/>
              <a:t>Class </a:t>
            </a:r>
            <a:r>
              <a:rPr lang="en-US" i="1" dirty="0">
                <a:solidFill>
                  <a:srgbClr val="FFC000"/>
                </a:solidFill>
              </a:rPr>
              <a:t>Squirrel</a:t>
            </a:r>
            <a:r>
              <a:rPr lang="en-US" dirty="0"/>
              <a:t> Seating Chart      </a:t>
            </a:r>
            <a:r>
              <a:rPr lang="en-US" sz="4400" dirty="0"/>
              <a:t>room B 302</a:t>
            </a:r>
          </a:p>
        </p:txBody>
      </p:sp>
      <p:sp>
        <p:nvSpPr>
          <p:cNvPr id="7" name="Rectangle 1"/>
          <p:cNvSpPr>
            <a:spLocks noChangeArrowheads="1"/>
          </p:cNvSpPr>
          <p:nvPr/>
        </p:nvSpPr>
        <p:spPr bwMode="auto">
          <a:xfrm>
            <a:off x="14251847" y="-11369"/>
            <a:ext cx="145689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Front of the Room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964144494"/>
              </p:ext>
            </p:extLst>
          </p:nvPr>
        </p:nvGraphicFramePr>
        <p:xfrm>
          <a:off x="689346" y="1659718"/>
          <a:ext cx="2457892" cy="5050800"/>
        </p:xfrm>
        <a:graphic>
          <a:graphicData uri="http://schemas.openxmlformats.org/drawingml/2006/table">
            <a:tbl>
              <a:tblPr firstRow="1" bandRow="1">
                <a:tableStyleId>{5940675A-B579-460E-94D1-54222C63F5DA}</a:tableStyleId>
              </a:tblPr>
              <a:tblGrid>
                <a:gridCol w="225054">
                  <a:extLst>
                    <a:ext uri="{9D8B030D-6E8A-4147-A177-3AD203B41FA5}">
                      <a16:colId xmlns:a16="http://schemas.microsoft.com/office/drawing/2014/main" val="20000"/>
                    </a:ext>
                  </a:extLst>
                </a:gridCol>
                <a:gridCol w="1148316">
                  <a:extLst>
                    <a:ext uri="{9D8B030D-6E8A-4147-A177-3AD203B41FA5}">
                      <a16:colId xmlns:a16="http://schemas.microsoft.com/office/drawing/2014/main" val="20001"/>
                    </a:ext>
                  </a:extLst>
                </a:gridCol>
                <a:gridCol w="1084522">
                  <a:extLst>
                    <a:ext uri="{9D8B030D-6E8A-4147-A177-3AD203B41FA5}">
                      <a16:colId xmlns:a16="http://schemas.microsoft.com/office/drawing/2014/main" val="20002"/>
                    </a:ext>
                  </a:extLst>
                </a:gridCol>
              </a:tblGrid>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Ada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Simon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Oliver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err="1">
                          <a:solidFill>
                            <a:schemeClr val="bg1"/>
                          </a:solidFill>
                        </a:rPr>
                        <a:t>Alistare</a:t>
                      </a: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Heidi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Stanley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Thomas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Emma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140560767"/>
              </p:ext>
            </p:extLst>
          </p:nvPr>
        </p:nvGraphicFramePr>
        <p:xfrm>
          <a:off x="3547242" y="1659718"/>
          <a:ext cx="5070438" cy="5050800"/>
        </p:xfrm>
        <a:graphic>
          <a:graphicData uri="http://schemas.openxmlformats.org/drawingml/2006/table">
            <a:tbl>
              <a:tblPr firstRow="1" bandRow="1">
                <a:tableStyleId>{5940675A-B579-460E-94D1-54222C63F5DA}</a:tableStyleId>
              </a:tblPr>
              <a:tblGrid>
                <a:gridCol w="1186123">
                  <a:extLst>
                    <a:ext uri="{9D8B030D-6E8A-4147-A177-3AD203B41FA5}">
                      <a16:colId xmlns:a16="http://schemas.microsoft.com/office/drawing/2014/main" val="20000"/>
                    </a:ext>
                  </a:extLst>
                </a:gridCol>
                <a:gridCol w="1293915">
                  <a:extLst>
                    <a:ext uri="{9D8B030D-6E8A-4147-A177-3AD203B41FA5}">
                      <a16:colId xmlns:a16="http://schemas.microsoft.com/office/drawing/2014/main" val="20001"/>
                    </a:ext>
                  </a:extLst>
                </a:gridCol>
                <a:gridCol w="219825">
                  <a:extLst>
                    <a:ext uri="{9D8B030D-6E8A-4147-A177-3AD203B41FA5}">
                      <a16:colId xmlns:a16="http://schemas.microsoft.com/office/drawing/2014/main" val="20002"/>
                    </a:ext>
                  </a:extLst>
                </a:gridCol>
                <a:gridCol w="1229460">
                  <a:extLst>
                    <a:ext uri="{9D8B030D-6E8A-4147-A177-3AD203B41FA5}">
                      <a16:colId xmlns:a16="http://schemas.microsoft.com/office/drawing/2014/main" val="20003"/>
                    </a:ext>
                  </a:extLst>
                </a:gridCol>
                <a:gridCol w="1141115">
                  <a:extLst>
                    <a:ext uri="{9D8B030D-6E8A-4147-A177-3AD203B41FA5}">
                      <a16:colId xmlns:a16="http://schemas.microsoft.com/office/drawing/2014/main" val="20004"/>
                    </a:ext>
                  </a:extLst>
                </a:gridCol>
              </a:tblGrid>
              <a:tr h="841800">
                <a:tc>
                  <a:txBody>
                    <a:bodyPr/>
                    <a:lstStyle/>
                    <a:p>
                      <a:pPr algn="ctr"/>
                      <a:r>
                        <a:rPr lang="en-US" dirty="0">
                          <a:solidFill>
                            <a:schemeClr val="bg1"/>
                          </a:solidFill>
                        </a:rPr>
                        <a:t>Johnny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Pepper</a:t>
                      </a:r>
                    </a:p>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Philip</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Zoe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Eric</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Jason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Iesha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Finlay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Derek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Naomi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Frank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Marc-Andre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Sophia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Arthur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Nicki</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Bill</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r>
                        <a:rPr lang="en-US" dirty="0">
                          <a:solidFill>
                            <a:schemeClr val="bg1"/>
                          </a:solidFill>
                        </a:rPr>
                        <a:t>Kenny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Bruce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4"/>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375427239"/>
              </p:ext>
            </p:extLst>
          </p:nvPr>
        </p:nvGraphicFramePr>
        <p:xfrm>
          <a:off x="9060712" y="1659718"/>
          <a:ext cx="2457892" cy="5050800"/>
        </p:xfrm>
        <a:graphic>
          <a:graphicData uri="http://schemas.openxmlformats.org/drawingml/2006/table">
            <a:tbl>
              <a:tblPr firstRow="1" bandRow="1">
                <a:tableStyleId>{5940675A-B579-460E-94D1-54222C63F5DA}</a:tableStyleId>
              </a:tblPr>
              <a:tblGrid>
                <a:gridCol w="1141123">
                  <a:extLst>
                    <a:ext uri="{9D8B030D-6E8A-4147-A177-3AD203B41FA5}">
                      <a16:colId xmlns:a16="http://schemas.microsoft.com/office/drawing/2014/main" val="20000"/>
                    </a:ext>
                  </a:extLst>
                </a:gridCol>
                <a:gridCol w="1068677">
                  <a:extLst>
                    <a:ext uri="{9D8B030D-6E8A-4147-A177-3AD203B41FA5}">
                      <a16:colId xmlns:a16="http://schemas.microsoft.com/office/drawing/2014/main" val="20001"/>
                    </a:ext>
                  </a:extLst>
                </a:gridCol>
                <a:gridCol w="248092">
                  <a:extLst>
                    <a:ext uri="{9D8B030D-6E8A-4147-A177-3AD203B41FA5}">
                      <a16:colId xmlns:a16="http://schemas.microsoft.com/office/drawing/2014/main" val="20002"/>
                    </a:ext>
                  </a:extLst>
                </a:gridCol>
              </a:tblGrid>
              <a:tr h="841800">
                <a:tc>
                  <a:txBody>
                    <a:bodyPr/>
                    <a:lstStyle/>
                    <a:p>
                      <a:pPr algn="ctr"/>
                      <a:r>
                        <a:rPr lang="en-US" dirty="0">
                          <a:solidFill>
                            <a:schemeClr val="bg1"/>
                          </a:solidFill>
                        </a:rPr>
                        <a:t>Barry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James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841800">
                <a:tc>
                  <a:txBody>
                    <a:bodyPr/>
                    <a:lstStyle/>
                    <a:p>
                      <a:pPr algn="ctr"/>
                      <a:r>
                        <a:rPr lang="en-US" dirty="0">
                          <a:solidFill>
                            <a:schemeClr val="bg1"/>
                          </a:solidFill>
                        </a:rPr>
                        <a:t>Jack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Monica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1"/>
                  </a:ext>
                </a:extLst>
              </a:tr>
              <a:tr h="841800">
                <a:tc>
                  <a:txBody>
                    <a:bodyPr/>
                    <a:lstStyle/>
                    <a:p>
                      <a:pPr algn="ctr"/>
                      <a:r>
                        <a:rPr lang="en-US" dirty="0">
                          <a:solidFill>
                            <a:schemeClr val="bg1"/>
                          </a:solidFill>
                        </a:rPr>
                        <a:t>Felicia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Caesar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2"/>
                  </a:ext>
                </a:extLst>
              </a:tr>
              <a:tr h="841800">
                <a:tc>
                  <a:txBody>
                    <a:bodyPr/>
                    <a:lstStyle/>
                    <a:p>
                      <a:pPr algn="ctr"/>
                      <a:r>
                        <a:rPr lang="en-US" dirty="0">
                          <a:solidFill>
                            <a:schemeClr val="bg1"/>
                          </a:solidFill>
                        </a:rPr>
                        <a:t>Joey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dirty="0">
                          <a:solidFill>
                            <a:schemeClr val="bg1"/>
                          </a:solidFill>
                        </a:rPr>
                        <a:t>Richard</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3"/>
                  </a:ext>
                </a:extLst>
              </a:tr>
              <a:tr h="841800">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4"/>
                  </a:ext>
                </a:extLst>
              </a:tr>
              <a:tr h="841800">
                <a:tc>
                  <a:txBody>
                    <a:bodyPr/>
                    <a:lstStyle/>
                    <a:p>
                      <a:pPr algn="ctr"/>
                      <a:endParaRPr lang="en-US">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endParaRPr lang="en-US" dirty="0">
                        <a:solidFill>
                          <a:schemeClr val="bg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endParaRPr lang="en-US"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5"/>
                  </a:ext>
                </a:extLst>
              </a:tr>
            </a:tbl>
          </a:graphicData>
        </a:graphic>
      </p:graphicFrame>
      <p:sp>
        <p:nvSpPr>
          <p:cNvPr id="15" name="TextBox 14"/>
          <p:cNvSpPr txBox="1"/>
          <p:nvPr/>
        </p:nvSpPr>
        <p:spPr>
          <a:xfrm>
            <a:off x="5103626" y="1190505"/>
            <a:ext cx="2100832" cy="461665"/>
          </a:xfrm>
          <a:prstGeom prst="rect">
            <a:avLst/>
          </a:prstGeom>
          <a:noFill/>
        </p:spPr>
        <p:txBody>
          <a:bodyPr wrap="none" rtlCol="0">
            <a:spAutoFit/>
          </a:bodyPr>
          <a:lstStyle/>
          <a:p>
            <a:r>
              <a:rPr lang="en-US" sz="2400" b="1" u="sng" dirty="0"/>
              <a:t>Front of Room</a:t>
            </a:r>
          </a:p>
        </p:txBody>
      </p:sp>
    </p:spTree>
    <p:extLst>
      <p:ext uri="{BB962C8B-B14F-4D97-AF65-F5344CB8AC3E}">
        <p14:creationId xmlns:p14="http://schemas.microsoft.com/office/powerpoint/2010/main" val="181976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in Leadership   Day 3</a:t>
            </a:r>
          </a:p>
        </p:txBody>
      </p:sp>
      <p:sp>
        <p:nvSpPr>
          <p:cNvPr id="3" name="Content Placeholder 2"/>
          <p:cNvSpPr>
            <a:spLocks noGrp="1"/>
          </p:cNvSpPr>
          <p:nvPr>
            <p:ph idx="1"/>
          </p:nvPr>
        </p:nvSpPr>
        <p:spPr/>
        <p:txBody>
          <a:bodyPr/>
          <a:lstStyle/>
          <a:p>
            <a:pPr marL="0" indent="0">
              <a:buNone/>
            </a:pPr>
            <a:r>
              <a:rPr lang="en-US" sz="3600" dirty="0"/>
              <a:t>Today we are going to:</a:t>
            </a:r>
          </a:p>
          <a:p>
            <a:pPr marL="0" indent="0">
              <a:buNone/>
            </a:pPr>
            <a:r>
              <a:rPr lang="en-US" dirty="0"/>
              <a:t>	1.  Sit in seats according to the new seating chart</a:t>
            </a:r>
          </a:p>
          <a:p>
            <a:pPr marL="0" indent="0">
              <a:buNone/>
            </a:pPr>
            <a:r>
              <a:rPr lang="en-US" dirty="0"/>
              <a:t>	2.  Take a quiz</a:t>
            </a:r>
          </a:p>
          <a:p>
            <a:pPr marL="0" indent="0">
              <a:buNone/>
            </a:pPr>
            <a:r>
              <a:rPr lang="en-US" dirty="0"/>
              <a:t>	3.  Divide into teams and discuss Team Project #1</a:t>
            </a:r>
          </a:p>
          <a:p>
            <a:pPr marL="0" indent="0">
              <a:buNone/>
            </a:pPr>
            <a:r>
              <a:rPr lang="en-US" dirty="0"/>
              <a:t>	4.  Practice pronouncing the “TH” sound in English 	</a:t>
            </a:r>
          </a:p>
          <a:p>
            <a:pPr marL="0" indent="0">
              <a:buNone/>
            </a:pPr>
            <a:r>
              <a:rPr lang="en-US" dirty="0"/>
              <a:t>	5.  Learn about small talk and practice</a:t>
            </a:r>
          </a:p>
        </p:txBody>
      </p:sp>
    </p:spTree>
    <p:extLst>
      <p:ext uri="{BB962C8B-B14F-4D97-AF65-F5344CB8AC3E}">
        <p14:creationId xmlns:p14="http://schemas.microsoft.com/office/powerpoint/2010/main" val="194448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a:effectLst>
            <a:softEdge rad="241300"/>
          </a:effectLst>
        </p:spPr>
      </p:pic>
      <p:sp>
        <p:nvSpPr>
          <p:cNvPr id="2" name="Title 1"/>
          <p:cNvSpPr>
            <a:spLocks noGrp="1"/>
          </p:cNvSpPr>
          <p:nvPr>
            <p:ph type="title"/>
          </p:nvPr>
        </p:nvSpPr>
        <p:spPr>
          <a:xfrm>
            <a:off x="556848" y="884458"/>
            <a:ext cx="10204938" cy="5285402"/>
          </a:xfrm>
          <a:effectLst>
            <a:softEdge rad="304800"/>
          </a:effectLst>
        </p:spPr>
        <p:txBody>
          <a:bodyPr>
            <a:normAutofit/>
          </a:bodyPr>
          <a:lstStyle/>
          <a:p>
            <a:r>
              <a:rPr lang="en-US" dirty="0"/>
              <a:t>Put your cellphone on your desk where I can see it and only use it in class to look up </a:t>
            </a:r>
            <a:br>
              <a:rPr lang="en-US" dirty="0"/>
            </a:br>
            <a:r>
              <a:rPr lang="en-US" dirty="0"/>
              <a:t>something you </a:t>
            </a:r>
            <a:br>
              <a:rPr lang="en-US" dirty="0"/>
            </a:br>
            <a:r>
              <a:rPr lang="en-US"/>
              <a:t>don’t understand </a:t>
            </a:r>
            <a:br>
              <a:rPr lang="en-US"/>
            </a:br>
            <a:r>
              <a:rPr lang="en-US"/>
              <a:t>or to take a photo </a:t>
            </a:r>
            <a:br>
              <a:rPr lang="en-US"/>
            </a:br>
            <a:r>
              <a:rPr lang="en-US"/>
              <a:t>of ppt.</a:t>
            </a:r>
            <a:endParaRPr lang="en-US" dirty="0"/>
          </a:p>
        </p:txBody>
      </p:sp>
    </p:spTree>
    <p:extLst>
      <p:ext uri="{BB962C8B-B14F-4D97-AF65-F5344CB8AC3E}">
        <p14:creationId xmlns:p14="http://schemas.microsoft.com/office/powerpoint/2010/main" val="30105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Check</a:t>
            </a:r>
          </a:p>
        </p:txBody>
      </p:sp>
      <p:sp>
        <p:nvSpPr>
          <p:cNvPr id="3" name="Content Placeholder 2"/>
          <p:cNvSpPr>
            <a:spLocks noGrp="1"/>
          </p:cNvSpPr>
          <p:nvPr>
            <p:ph idx="1"/>
          </p:nvPr>
        </p:nvSpPr>
        <p:spPr/>
        <p:txBody>
          <a:bodyPr>
            <a:normAutofit/>
          </a:bodyPr>
          <a:lstStyle/>
          <a:p>
            <a:pPr marL="0" indent="0">
              <a:buNone/>
            </a:pPr>
            <a:r>
              <a:rPr lang="en-US" sz="3600" dirty="0"/>
              <a:t>Did you greet an English speaker?  I may ask you questions about it, so please be ready!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769" y="3068412"/>
            <a:ext cx="3003431" cy="3108551"/>
          </a:xfrm>
          <a:prstGeom prst="rect">
            <a:avLst/>
          </a:prstGeom>
        </p:spPr>
      </p:pic>
    </p:spTree>
    <p:extLst>
      <p:ext uri="{BB962C8B-B14F-4D97-AF65-F5344CB8AC3E}">
        <p14:creationId xmlns:p14="http://schemas.microsoft.com/office/powerpoint/2010/main" val="38480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your new partner!</a:t>
            </a:r>
          </a:p>
        </p:txBody>
      </p:sp>
      <p:sp>
        <p:nvSpPr>
          <p:cNvPr id="3" name="Content Placeholder 2"/>
          <p:cNvSpPr>
            <a:spLocks noGrp="1"/>
          </p:cNvSpPr>
          <p:nvPr>
            <p:ph idx="1"/>
          </p:nvPr>
        </p:nvSpPr>
        <p:spPr>
          <a:xfrm>
            <a:off x="1120000" y="2153869"/>
            <a:ext cx="4553969" cy="4351338"/>
          </a:xfrm>
        </p:spPr>
        <p:txBody>
          <a:bodyPr>
            <a:normAutofit/>
          </a:bodyPr>
          <a:lstStyle/>
          <a:p>
            <a:pPr marL="0" indent="0">
              <a:buNone/>
            </a:pPr>
            <a:r>
              <a:rPr lang="en-US" sz="3200" dirty="0"/>
              <a:t>Introduce yourself to your new partner using the greetings we have learned last week.  Check your notes if you need to remember them.</a:t>
            </a:r>
          </a:p>
        </p:txBody>
      </p:sp>
      <p:pic>
        <p:nvPicPr>
          <p:cNvPr id="4" name="Picture 3"/>
          <p:cNvPicPr>
            <a:picLocks noChangeAspect="1"/>
          </p:cNvPicPr>
          <p:nvPr/>
        </p:nvPicPr>
        <p:blipFill>
          <a:blip r:embed="rId2"/>
          <a:stretch>
            <a:fillRect/>
          </a:stretch>
        </p:blipFill>
        <p:spPr>
          <a:xfrm>
            <a:off x="6710645" y="1846730"/>
            <a:ext cx="3843544" cy="4464424"/>
          </a:xfrm>
          <a:prstGeom prst="rect">
            <a:avLst/>
          </a:prstGeom>
        </p:spPr>
      </p:pic>
    </p:spTree>
    <p:extLst>
      <p:ext uri="{BB962C8B-B14F-4D97-AF65-F5344CB8AC3E}">
        <p14:creationId xmlns:p14="http://schemas.microsoft.com/office/powerpoint/2010/main" val="26678273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4929</TotalTime>
  <Words>2379</Words>
  <Application>Microsoft Macintosh PowerPoint</Application>
  <PresentationFormat>Widescreen</PresentationFormat>
  <Paragraphs>335</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Corbel</vt:lpstr>
      <vt:lpstr>Depth</vt:lpstr>
      <vt:lpstr>Principles in Leadership</vt:lpstr>
      <vt:lpstr>Class Beaver Seating Chart      room B 301</vt:lpstr>
      <vt:lpstr>Class Moose Seating Chart      room B 303</vt:lpstr>
      <vt:lpstr>Class Raccoon Seating Chart      room B 302</vt:lpstr>
      <vt:lpstr>Class Squirrel Seating Chart      room B 302</vt:lpstr>
      <vt:lpstr>Principles in Leadership   Day 3</vt:lpstr>
      <vt:lpstr>Put your cellphone on your desk where I can see it and only use it in class to look up  something you  don’t understand  or to take a photo  of ppt.</vt:lpstr>
      <vt:lpstr>Homework Check</vt:lpstr>
      <vt:lpstr>Meet your new partner!</vt:lpstr>
      <vt:lpstr>Teams for Team Projects   BEAVER</vt:lpstr>
      <vt:lpstr>Teams for Team Projects   MOOSE</vt:lpstr>
      <vt:lpstr>Teams for Team Projects   RACCOON</vt:lpstr>
      <vt:lpstr>Teams for Team Projects   SQUIRREL</vt:lpstr>
      <vt:lpstr>Team Project #1 – Canteen Menus</vt:lpstr>
      <vt:lpstr>Menu Format</vt:lpstr>
      <vt:lpstr>Team Project #1 assignments BEAVER </vt:lpstr>
      <vt:lpstr>Team Project #1 – Student Store Menus</vt:lpstr>
      <vt:lpstr>Menu Format</vt:lpstr>
      <vt:lpstr>Team Project #1 assignments MOOSE </vt:lpstr>
      <vt:lpstr>Team Project #1 assignments RACCOON </vt:lpstr>
      <vt:lpstr>Team Project #1 – Coffee Shop Menus</vt:lpstr>
      <vt:lpstr>Team Project #1 assignments SQUIRREL  </vt:lpstr>
      <vt:lpstr>Team Project #1 – Package Delivery Posters</vt:lpstr>
      <vt:lpstr>Team Project #1 assignment  FOX </vt:lpstr>
      <vt:lpstr>Team Project #1 assignment POLAR BEAR </vt:lpstr>
      <vt:lpstr>Let’s take a 5 minute break!</vt:lpstr>
      <vt:lpstr>Pronunciation of the “Th” Sound</vt:lpstr>
      <vt:lpstr>Small Talk</vt:lpstr>
      <vt:lpstr>Passing a conversation back and forth</vt:lpstr>
      <vt:lpstr>What to Talk About</vt:lpstr>
      <vt:lpstr>What Not to Talk About</vt:lpstr>
      <vt:lpstr>Sentence Stems</vt:lpstr>
      <vt:lpstr>You’re at a Party</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Dan Rolfe</cp:lastModifiedBy>
  <cp:revision>446</cp:revision>
  <cp:lastPrinted>2019-10-07T03:33:17Z</cp:lastPrinted>
  <dcterms:created xsi:type="dcterms:W3CDTF">2015-09-05T10:00:09Z</dcterms:created>
  <dcterms:modified xsi:type="dcterms:W3CDTF">2019-10-11T08:48:23Z</dcterms:modified>
</cp:coreProperties>
</file>